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sldIdLst>
    <p:sldId id="310" r:id="rId2"/>
    <p:sldId id="256" r:id="rId3"/>
    <p:sldId id="257" r:id="rId4"/>
    <p:sldId id="258" r:id="rId5"/>
    <p:sldId id="260" r:id="rId6"/>
    <p:sldId id="262" r:id="rId7"/>
    <p:sldId id="263" r:id="rId8"/>
    <p:sldId id="267" r:id="rId9"/>
    <p:sldId id="269" r:id="rId10"/>
    <p:sldId id="270" r:id="rId11"/>
    <p:sldId id="271" r:id="rId12"/>
    <p:sldId id="272" r:id="rId13"/>
    <p:sldId id="274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6" r:id="rId22"/>
    <p:sldId id="285" r:id="rId23"/>
    <p:sldId id="287" r:id="rId24"/>
    <p:sldId id="289" r:id="rId25"/>
    <p:sldId id="288" r:id="rId26"/>
    <p:sldId id="290" r:id="rId27"/>
    <p:sldId id="291" r:id="rId28"/>
    <p:sldId id="292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3" r:id="rId37"/>
    <p:sldId id="305" r:id="rId38"/>
    <p:sldId id="304" r:id="rId39"/>
    <p:sldId id="306" r:id="rId40"/>
    <p:sldId id="307" r:id="rId41"/>
    <p:sldId id="308" r:id="rId42"/>
    <p:sldId id="309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85714" autoAdjust="0"/>
  </p:normalViewPr>
  <p:slideViewPr>
    <p:cSldViewPr>
      <p:cViewPr varScale="1">
        <p:scale>
          <a:sx n="109" d="100"/>
          <a:sy n="109" d="100"/>
        </p:scale>
        <p:origin x="226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E4BB7CC-0FAF-4D48-8838-ADEB2040DAB5}" type="datetimeFigureOut">
              <a:rPr lang="en-US"/>
              <a:pPr>
                <a:defRPr/>
              </a:pPr>
              <a:t>5/13/21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58802E-D444-4202-BE00-5DF00BB6DA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42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04B293-C982-400E-A532-96E077F57A9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1FF699-C3B9-44BE-9C4E-0D2E814C10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071966-BE2C-4321-86B6-87F2B8B23FD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85D9B9-4995-4979-B2C8-158EDDC4F48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4D87C1-DB88-4DE0-819D-BE8C9D54D65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BE0335-533C-4906-8F0E-58A6E4BF9D1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0D8965-871A-4CDF-AE43-3EA3B2883D4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8A5698-75BB-462A-A56F-686376D6767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859738-643B-4399-9D85-F6726E5FCBE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DCE4A4-F171-4228-A4C5-2B0DA089ACE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E38CE0-7BBA-4782-9207-FA63386E0BF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1C46FF-F896-403D-B5AD-2610FA43376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9C6F25A-1758-415C-9270-8FFE7EB2C39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BA8774-3A54-4978-A6EE-5E68EB492CF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CBA274-CA05-4279-AED8-9196992E80C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65D660-4640-40B5-B8F6-8AD525D11EE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0312FD-BB92-44C1-9D80-74AA8CA79C5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92326B-C900-499F-A2F1-BA52535138A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508F85-E542-4B75-A7FB-A7A69A86A41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16C1EE-86EF-4562-BF13-79FA18D55BC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55DE39-FF26-4F85-819B-78A0089E174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3ABF17-AB7C-466D-9564-70775C7CF26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DF9E84-E9DB-44B9-8CCE-9D3ADAA2597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0FC237-A608-4E04-9239-7538020415C2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DA36CC-2B7D-46D7-BC5D-EFAA1260716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171C0B-5249-443E-85F5-5EB3FB1C38C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538E78-E338-4384-9C04-C1EEAB9E346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257E9E-4B32-42D0-AA45-123FBA8BB9C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D96270-42C2-4AB0-B3B9-9436466F565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1E39C7-583A-4ECF-B185-D4D4513597C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08952E-3FB4-4810-AB6F-0E2CAC515B38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0576E2-6BDB-4C70-B554-9166CA8B7FDF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030BF7-B778-49F9-BF7D-3320D9D8227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AD8318-E236-4F45-B60F-E2883F9082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.</a:t>
            </a:r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081A46-0F41-40C3-935A-6E6A651D6D71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4AF130-9209-4DC6-BCFA-A8B4A339E5A7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54F330-AB95-48C7-93CB-E16A78CA45C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2B70A6-9FA2-43FE-B856-A57E4CCF23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BA4AFA-0F2F-4C3D-AFCE-79343B85344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C4701E-29D4-4D59-8E9A-FF7BD376F1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A0370C-6559-4CBE-A788-5F7B1D8F690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97D61E-BE53-4B26-858B-44C9F469636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FCBC5-0E58-4C2E-BE5E-12678F3C6C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BAD3B-79D2-4529-94CB-2B2871043F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169B0-5FD1-43AA-94EB-EB1135857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82BAD-52B2-47D9-9FBC-AC738CBE72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70EE2-F670-463F-B98D-FA2A356CD3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905BF-4386-4ACC-8B38-338A71D0B9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9721F-AF58-42C8-9A6A-EE6D39BD83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CD77A-DB1E-4D00-A68D-5D846B561D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87BA2-0E7F-496A-B2DE-5C998D97DB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3A4ED-292F-4A24-A22C-DA3690B8E4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5757A-0581-4479-8EEB-7AD5BFACC5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C1D07-F4F0-4C2B-90D8-522AE08459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4AC1E-82C6-4EDC-9805-6AE16C77B5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dirty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ABBCAEE-EF32-4CD1-A119-D93469E82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ransition>
    <p:checke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6962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i="1" u="sng" dirty="0"/>
              <a:t>PRINCIPLES OF TEACHING</a:t>
            </a:r>
            <a:br>
              <a:rPr lang="en-US" sz="4800" b="1" i="1" u="sng" dirty="0"/>
            </a:br>
            <a:r>
              <a:rPr lang="en-US" sz="4000" i="1" dirty="0"/>
              <a:t>MCP 1.07</a:t>
            </a:r>
          </a:p>
        </p:txBody>
      </p:sp>
    </p:spTree>
  </p:cSld>
  <p:clrMapOvr>
    <a:masterClrMapping/>
  </p:clrMapOvr>
  <p:transition>
    <p:checke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Role of Teacher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9812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A stimulator – A motivator</a:t>
            </a:r>
          </a:p>
          <a:p>
            <a:pPr eaLnBrk="1" hangingPunct="1">
              <a:defRPr/>
            </a:pPr>
            <a:r>
              <a:rPr lang="en-US" sz="4000" i="1" dirty="0"/>
              <a:t>“As a rule - the teacher should tell the learner nothing - and do nothing for him that he can learn or do for himself.”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j029575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248400" y="3505200"/>
            <a:ext cx="2371725" cy="2743200"/>
          </a:xfrm>
          <a:noFill/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Role of Student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4724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Is primarily:</a:t>
            </a:r>
          </a:p>
          <a:p>
            <a:pPr lvl="1" eaLnBrk="1" hangingPunct="1">
              <a:defRPr/>
            </a:pPr>
            <a:r>
              <a:rPr lang="en-US" sz="3600" dirty="0"/>
              <a:t>An Investigator</a:t>
            </a:r>
          </a:p>
          <a:p>
            <a:pPr lvl="1" eaLnBrk="1" hangingPunct="1">
              <a:defRPr/>
            </a:pPr>
            <a:r>
              <a:rPr lang="en-US" sz="3600" dirty="0"/>
              <a:t>A Discoverer</a:t>
            </a:r>
          </a:p>
          <a:p>
            <a:pPr lvl="1" eaLnBrk="1" hangingPunct="1">
              <a:defRPr/>
            </a:pPr>
            <a:r>
              <a:rPr lang="en-US" sz="3600" dirty="0"/>
              <a:t>A Doer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4572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dirty="0"/>
              <a:t>Basic Objectives for Teaching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2860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Teach People How to Think</a:t>
            </a:r>
          </a:p>
          <a:p>
            <a:pPr eaLnBrk="1" hangingPunct="1">
              <a:defRPr/>
            </a:pPr>
            <a:r>
              <a:rPr lang="en-US" sz="4000" dirty="0"/>
              <a:t>Teach People How to Learn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4572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dirty="0"/>
              <a:t>Basic Objectives for Teaching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209800"/>
            <a:ext cx="6705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/>
              <a:t>Teach People How to Think</a:t>
            </a:r>
          </a:p>
          <a:p>
            <a:pPr eaLnBrk="1" hangingPunct="1">
              <a:defRPr/>
            </a:pPr>
            <a:r>
              <a:rPr lang="en-US" sz="3800" dirty="0"/>
              <a:t>Teach People How to Learn</a:t>
            </a:r>
          </a:p>
          <a:p>
            <a:pPr eaLnBrk="1" hangingPunct="1">
              <a:defRPr/>
            </a:pPr>
            <a:r>
              <a:rPr lang="en-US" sz="3800" dirty="0"/>
              <a:t>Teach People How to Work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6962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Law #3</a:t>
            </a:r>
            <a:br>
              <a:rPr lang="en-US" dirty="0"/>
            </a:br>
            <a:r>
              <a:rPr lang="en-US" i="1" dirty="0">
                <a:solidFill>
                  <a:srgbClr val="CC3300"/>
                </a:solidFill>
              </a:rPr>
              <a:t>Law of Activity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429000"/>
            <a:ext cx="71628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“Maximum learning is always the result of maximum involvement.”</a:t>
            </a:r>
          </a:p>
        </p:txBody>
      </p:sp>
    </p:spTree>
  </p:cSld>
  <p:clrMapOvr>
    <a:masterClrMapping/>
  </p:clrMapOvr>
  <p:transition>
    <p:checke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"/>
            <a:ext cx="6705600" cy="7010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2"/>
                </a:solidFill>
              </a:rPr>
              <a:t>Purposeful Activity=Quality Activity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800" i="1" dirty="0">
                <a:solidFill>
                  <a:srgbClr val="CC3300"/>
                </a:solidFill>
              </a:rPr>
              <a:t>Practice Makes Perfect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/>
              <a:t>Well-guided practice makes perfect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dirty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800" i="1" dirty="0">
                <a:solidFill>
                  <a:srgbClr val="CC3300"/>
                </a:solidFill>
              </a:rPr>
              <a:t>Experience is the Best Teacher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/>
              <a:t>Properly evaluated experience is the best teacher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dirty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800" i="1" dirty="0">
                <a:solidFill>
                  <a:srgbClr val="CC3300"/>
                </a:solidFill>
              </a:rPr>
              <a:t>We Learn By Doing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/>
              <a:t>We learn by doing the right things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How We Learn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8288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10% of what we hear</a:t>
            </a:r>
          </a:p>
          <a:p>
            <a:pPr eaLnBrk="1" hangingPunct="1">
              <a:defRPr/>
            </a:pPr>
            <a:r>
              <a:rPr lang="en-US" sz="4000" dirty="0"/>
              <a:t>50% of what we hear &amp; see</a:t>
            </a:r>
          </a:p>
          <a:p>
            <a:pPr eaLnBrk="1" hangingPunct="1">
              <a:defRPr/>
            </a:pPr>
            <a:r>
              <a:rPr lang="en-US" sz="4000" dirty="0"/>
              <a:t>90% of what we hear, see &amp; </a:t>
            </a:r>
            <a:r>
              <a:rPr lang="en-US" sz="4000" b="1" i="1" dirty="0"/>
              <a:t>DO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762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dirty="0"/>
              <a:t>Meaningful Activities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66294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Provides directions without dictatorship</a:t>
            </a:r>
          </a:p>
          <a:p>
            <a:pPr eaLnBrk="1" hangingPunct="1">
              <a:defRPr/>
            </a:pPr>
            <a:r>
              <a:rPr lang="en-US" sz="3600" dirty="0"/>
              <a:t>Stresses function &amp; application</a:t>
            </a:r>
          </a:p>
          <a:p>
            <a:pPr eaLnBrk="1" hangingPunct="1">
              <a:defRPr/>
            </a:pPr>
            <a:r>
              <a:rPr lang="en-US" sz="3600" dirty="0"/>
              <a:t>With a planned purpose</a:t>
            </a:r>
          </a:p>
          <a:p>
            <a:pPr eaLnBrk="1" hangingPunct="1">
              <a:defRPr/>
            </a:pPr>
            <a:r>
              <a:rPr lang="en-US" sz="3600" dirty="0"/>
              <a:t>Concerned with the process as well as the product</a:t>
            </a:r>
          </a:p>
          <a:p>
            <a:pPr eaLnBrk="1" hangingPunct="1">
              <a:defRPr/>
            </a:pPr>
            <a:r>
              <a:rPr lang="en-US" sz="3600" dirty="0"/>
              <a:t>Realistic activity that includes problem solving situations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i="1" dirty="0"/>
              <a:t>Assumptions Regarding Communication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828800"/>
            <a:ext cx="64008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The message did not get through</a:t>
            </a:r>
          </a:p>
          <a:p>
            <a:pPr eaLnBrk="1" hangingPunct="1">
              <a:defRPr/>
            </a:pPr>
            <a:r>
              <a:rPr lang="en-US" sz="3600" dirty="0"/>
              <a:t>If it did get through, it was garbled</a:t>
            </a:r>
          </a:p>
          <a:p>
            <a:pPr eaLnBrk="1" hangingPunct="1">
              <a:defRPr/>
            </a:pPr>
            <a:r>
              <a:rPr lang="en-US" sz="3600" dirty="0"/>
              <a:t>Acknowledgement that the message was received does not necessarily imply acceptance or compliance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6962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Law #4</a:t>
            </a:r>
            <a:br>
              <a:rPr lang="en-US" dirty="0"/>
            </a:br>
            <a:r>
              <a:rPr lang="en-US" i="1" dirty="0">
                <a:solidFill>
                  <a:srgbClr val="CC3300"/>
                </a:solidFill>
              </a:rPr>
              <a:t>Law of Communication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429000"/>
            <a:ext cx="71628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“To truly impart information requires the building of bridges.”</a:t>
            </a:r>
          </a:p>
        </p:txBody>
      </p:sp>
    </p:spTree>
  </p:cSld>
  <p:clrMapOvr>
    <a:masterClrMapping/>
  </p:clrMapOvr>
  <p:transition>
    <p:checke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6962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Law #1</a:t>
            </a:r>
            <a:br>
              <a:rPr lang="en-US" dirty="0"/>
            </a:br>
            <a:r>
              <a:rPr lang="en-US" i="1" dirty="0">
                <a:solidFill>
                  <a:srgbClr val="CC3300"/>
                </a:solidFill>
              </a:rPr>
              <a:t>Law of the Teacher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29000"/>
            <a:ext cx="69342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“If you stop growing today, you stop teaching tomorrow.”</a:t>
            </a:r>
          </a:p>
        </p:txBody>
      </p:sp>
    </p:spTree>
  </p:cSld>
  <p:clrMapOvr>
    <a:masterClrMapping/>
  </p:clrMapOvr>
  <p:transition>
    <p:checke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4572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i="1" dirty="0"/>
              <a:t>Essential Components of Communication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2098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Intellect – Thought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Emotion – Feeling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Volition – Action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"/>
            <a:ext cx="6705600" cy="7010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i="1" dirty="0">
                <a:solidFill>
                  <a:schemeClr val="tx2"/>
                </a:solidFill>
              </a:rPr>
              <a:t>What We Need to Establish: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3600" i="1" dirty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800" i="1" dirty="0">
                <a:solidFill>
                  <a:srgbClr val="CC3300"/>
                </a:solidFill>
              </a:rPr>
              <a:t>What do I Know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/>
              <a:t>What do I want these students to know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dirty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800" i="1" dirty="0">
                <a:solidFill>
                  <a:srgbClr val="CC3300"/>
                </a:solidFill>
              </a:rPr>
              <a:t>What do I Feel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/>
              <a:t>What do I want them to feel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800" dirty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800" i="1" dirty="0">
                <a:solidFill>
                  <a:srgbClr val="CC3300"/>
                </a:solidFill>
              </a:rPr>
              <a:t>What do I Do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/>
              <a:t>What do I want them to do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5334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dirty="0"/>
              <a:t>Communication through Speech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743200"/>
            <a:ext cx="64008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800" dirty="0">
                <a:solidFill>
                  <a:srgbClr val="CC3300"/>
                </a:solidFill>
              </a:rPr>
              <a:t>PREPARATION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Elements of Preparation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0574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Introduction</a:t>
            </a:r>
          </a:p>
          <a:p>
            <a:pPr eaLnBrk="1" hangingPunct="1">
              <a:defRPr/>
            </a:pPr>
            <a:r>
              <a:rPr lang="en-US" sz="4000" dirty="0"/>
              <a:t>Conclusion</a:t>
            </a:r>
          </a:p>
          <a:p>
            <a:pPr eaLnBrk="1" hangingPunct="1">
              <a:defRPr/>
            </a:pPr>
            <a:r>
              <a:rPr lang="en-US" sz="4000" dirty="0"/>
              <a:t>Good Body of Material</a:t>
            </a:r>
          </a:p>
          <a:p>
            <a:pPr eaLnBrk="1" hangingPunct="1">
              <a:defRPr/>
            </a:pPr>
            <a:r>
              <a:rPr lang="en-US" sz="4000" dirty="0"/>
              <a:t>Illustrations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5334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dirty="0"/>
              <a:t>Communication through Speech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2438400"/>
            <a:ext cx="64008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800" dirty="0">
                <a:solidFill>
                  <a:srgbClr val="CC3300"/>
                </a:solidFill>
              </a:rPr>
              <a:t>PREPARATION</a:t>
            </a:r>
            <a:endParaRPr lang="en-US" sz="2800" dirty="0">
              <a:solidFill>
                <a:srgbClr val="CC33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2000" dirty="0">
              <a:solidFill>
                <a:srgbClr val="CC33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800" dirty="0">
                <a:solidFill>
                  <a:srgbClr val="CC3300"/>
                </a:solidFill>
              </a:rPr>
              <a:t>PRESENTATION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42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514600" y="4572000"/>
            <a:ext cx="6248400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Enunciation</a:t>
            </a:r>
          </a:p>
          <a:p>
            <a:pPr algn="ctr">
              <a:defRPr/>
            </a:pPr>
            <a:r>
              <a:rPr lang="en-US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Volume of Voice</a:t>
            </a:r>
          </a:p>
          <a:p>
            <a:pPr algn="ctr">
              <a:defRPr/>
            </a:pPr>
            <a:r>
              <a:rPr lang="en-US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Vary Pitch &amp; Speed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  <p:bldP spid="4403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BD19973_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10200" y="3276600"/>
            <a:ext cx="3189288" cy="2747963"/>
          </a:xfrm>
          <a:noFill/>
        </p:spPr>
      </p:pic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Forms of Distraction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248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Within the Individual Hearer</a:t>
            </a:r>
          </a:p>
          <a:p>
            <a:pPr eaLnBrk="1" hangingPunct="1">
              <a:defRPr/>
            </a:pPr>
            <a:r>
              <a:rPr lang="en-US" sz="4000" dirty="0"/>
              <a:t>External Distractions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Ultimate Test of Effectiveness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6705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What do </a:t>
            </a:r>
            <a:r>
              <a:rPr lang="en-US" sz="4000" i="1" dirty="0">
                <a:solidFill>
                  <a:srgbClr val="CC3300"/>
                </a:solidFill>
              </a:rPr>
              <a:t>your students</a:t>
            </a:r>
            <a:r>
              <a:rPr lang="en-US" sz="4000" dirty="0"/>
              <a:t> say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dirty="0"/>
          </a:p>
          <a:p>
            <a:pPr eaLnBrk="1" hangingPunct="1">
              <a:defRPr/>
            </a:pPr>
            <a:r>
              <a:rPr lang="en-US" sz="4000" dirty="0"/>
              <a:t>What are </a:t>
            </a:r>
            <a:r>
              <a:rPr lang="en-US" sz="4000" i="1" dirty="0">
                <a:solidFill>
                  <a:srgbClr val="CC3300"/>
                </a:solidFill>
              </a:rPr>
              <a:t>they</a:t>
            </a:r>
            <a:r>
              <a:rPr lang="en-US" sz="4000" dirty="0"/>
              <a:t> thinking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dirty="0"/>
          </a:p>
          <a:p>
            <a:pPr eaLnBrk="1" hangingPunct="1">
              <a:defRPr/>
            </a:pPr>
            <a:r>
              <a:rPr lang="en-US" sz="4000" dirty="0"/>
              <a:t>What are </a:t>
            </a:r>
            <a:r>
              <a:rPr lang="en-US" sz="4000" i="1" dirty="0">
                <a:solidFill>
                  <a:srgbClr val="CC3300"/>
                </a:solidFill>
              </a:rPr>
              <a:t>they</a:t>
            </a:r>
            <a:r>
              <a:rPr lang="en-US" sz="4000" dirty="0"/>
              <a:t> doing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6962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Law #5</a:t>
            </a:r>
            <a:br>
              <a:rPr lang="en-US" dirty="0"/>
            </a:br>
            <a:r>
              <a:rPr lang="en-US" i="1" dirty="0">
                <a:solidFill>
                  <a:srgbClr val="CC3300"/>
                </a:solidFill>
              </a:rPr>
              <a:t>Law of Heart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429000"/>
            <a:ext cx="71628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“Teaching that impacts is not head to head, but heart to heart.”</a:t>
            </a:r>
          </a:p>
        </p:txBody>
      </p:sp>
    </p:spTree>
  </p:cSld>
  <p:clrMapOvr>
    <a:masterClrMapping/>
  </p:clrMapOvr>
  <p:transition>
    <p:checke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-152400"/>
            <a:ext cx="6477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i="1" dirty="0"/>
              <a:t>Hebrew Concept of “HEART”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066800"/>
            <a:ext cx="6858000" cy="5715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b="1" i="1" dirty="0">
                <a:solidFill>
                  <a:srgbClr val="CC3300"/>
                </a:solidFill>
              </a:rPr>
              <a:t>The Totality of Human Personality </a:t>
            </a:r>
            <a:r>
              <a:rPr lang="en-US" sz="3000" b="1" i="1" dirty="0">
                <a:solidFill>
                  <a:srgbClr val="CC3300"/>
                </a:solidFill>
              </a:rPr>
              <a:t>Includes: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dirty="0"/>
              <a:t>Intellect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dirty="0"/>
              <a:t>Emotions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dirty="0"/>
              <a:t>Will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i="1" dirty="0"/>
              <a:t>“Teaching is the process of one total personality transformed by the supernatural grace of God reaching out to transform other personalities by the same grace.”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The Teaching – Learning Process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8288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i="1" dirty="0">
                <a:solidFill>
                  <a:srgbClr val="CC3300"/>
                </a:solidFill>
              </a:rPr>
              <a:t>Teaching</a:t>
            </a:r>
            <a:r>
              <a:rPr lang="en-US" sz="4000" dirty="0"/>
              <a:t> is </a:t>
            </a:r>
            <a:r>
              <a:rPr lang="en-US" sz="4000" i="1" dirty="0">
                <a:solidFill>
                  <a:srgbClr val="CC3300"/>
                </a:solidFill>
              </a:rPr>
              <a:t>Causing</a:t>
            </a:r>
          </a:p>
          <a:p>
            <a:pPr eaLnBrk="1" hangingPunct="1">
              <a:defRPr/>
            </a:pPr>
            <a:endParaRPr lang="en-US" sz="4000" dirty="0"/>
          </a:p>
          <a:p>
            <a:pPr eaLnBrk="1" hangingPunct="1">
              <a:defRPr/>
            </a:pPr>
            <a:r>
              <a:rPr lang="en-US" sz="4000" i="1" dirty="0">
                <a:solidFill>
                  <a:srgbClr val="CC3300"/>
                </a:solidFill>
              </a:rPr>
              <a:t>Causing</a:t>
            </a:r>
            <a:r>
              <a:rPr lang="en-US" sz="4000" dirty="0"/>
              <a:t> People to </a:t>
            </a:r>
            <a:r>
              <a:rPr lang="en-US" sz="4000" i="1" dirty="0">
                <a:solidFill>
                  <a:srgbClr val="CC3300"/>
                </a:solidFill>
              </a:rPr>
              <a:t>Learn</a:t>
            </a:r>
          </a:p>
          <a:p>
            <a:pPr eaLnBrk="1" hangingPunct="1">
              <a:defRPr/>
            </a:pPr>
            <a:endParaRPr lang="en-US" sz="4000" i="1" dirty="0">
              <a:solidFill>
                <a:srgbClr val="CC3300"/>
              </a:solidFill>
            </a:endParaRPr>
          </a:p>
          <a:p>
            <a:pPr eaLnBrk="1" hangingPunct="1">
              <a:defRPr/>
            </a:pPr>
            <a:r>
              <a:rPr lang="en-US" sz="4000" i="1" dirty="0">
                <a:solidFill>
                  <a:srgbClr val="CC3300"/>
                </a:solidFill>
              </a:rPr>
              <a:t>Learning</a:t>
            </a:r>
            <a:r>
              <a:rPr lang="en-US" sz="4000" dirty="0"/>
              <a:t> is </a:t>
            </a:r>
            <a:r>
              <a:rPr lang="en-US" sz="4000" i="1" dirty="0">
                <a:solidFill>
                  <a:srgbClr val="CC3300"/>
                </a:solidFill>
              </a:rPr>
              <a:t>Change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Simple Principle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You cannot impart what you do not possess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438400" y="35814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8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Simple Philosophy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362200" y="47244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As a teacher, I am primarily a learner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8" grpId="0"/>
      <p:bldP spid="614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dirty="0"/>
              <a:t>Learning Involves a Change in Your: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981200"/>
            <a:ext cx="64008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dirty="0">
                <a:solidFill>
                  <a:srgbClr val="CC3300"/>
                </a:solidFill>
              </a:rPr>
              <a:t>Thinking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4000" dirty="0">
              <a:solidFill>
                <a:srgbClr val="CC33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dirty="0">
                <a:solidFill>
                  <a:srgbClr val="CC3300"/>
                </a:solidFill>
              </a:rPr>
              <a:t>Feeling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4000" dirty="0">
              <a:solidFill>
                <a:srgbClr val="CC33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dirty="0">
                <a:solidFill>
                  <a:srgbClr val="CC3300"/>
                </a:solidFill>
              </a:rPr>
              <a:t>Behavior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4572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i="1" dirty="0"/>
              <a:t>True Teaching &amp; Learning Has Not Taken Place Until: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438400"/>
            <a:ext cx="6858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The mind has been </a:t>
            </a:r>
            <a:r>
              <a:rPr lang="en-US" i="1" dirty="0"/>
              <a:t>Changed</a:t>
            </a:r>
          </a:p>
          <a:p>
            <a:pPr eaLnBrk="1" hangingPunct="1">
              <a:defRPr/>
            </a:pPr>
            <a:endParaRPr lang="en-US" i="1" dirty="0"/>
          </a:p>
          <a:p>
            <a:pPr eaLnBrk="1" hangingPunct="1">
              <a:defRPr/>
            </a:pPr>
            <a:r>
              <a:rPr lang="en-US" dirty="0"/>
              <a:t>The emotions have been </a:t>
            </a:r>
            <a:r>
              <a:rPr lang="en-US" i="1" dirty="0"/>
              <a:t>Changed</a:t>
            </a:r>
          </a:p>
          <a:p>
            <a:pPr eaLnBrk="1" hangingPunct="1">
              <a:defRPr/>
            </a:pPr>
            <a:endParaRPr lang="en-US" i="1" dirty="0"/>
          </a:p>
          <a:p>
            <a:pPr eaLnBrk="1" hangingPunct="1">
              <a:defRPr/>
            </a:pPr>
            <a:r>
              <a:rPr lang="en-US" dirty="0"/>
              <a:t>The will has been </a:t>
            </a:r>
            <a:r>
              <a:rPr lang="en-US" i="1" dirty="0"/>
              <a:t>Changed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Application To Teaching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7526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/>
              <a:t>Know your Students</a:t>
            </a:r>
          </a:p>
          <a:p>
            <a:pPr eaLnBrk="1" hangingPunct="1">
              <a:defRPr/>
            </a:pPr>
            <a:endParaRPr lang="en-US" sz="3800" dirty="0"/>
          </a:p>
          <a:p>
            <a:pPr eaLnBrk="1" hangingPunct="1">
              <a:defRPr/>
            </a:pPr>
            <a:r>
              <a:rPr lang="en-US" sz="3800" dirty="0"/>
              <a:t>Earn the Right to be Heard</a:t>
            </a:r>
          </a:p>
          <a:p>
            <a:pPr eaLnBrk="1" hangingPunct="1">
              <a:defRPr/>
            </a:pPr>
            <a:endParaRPr lang="en-US" sz="3800" dirty="0"/>
          </a:p>
          <a:p>
            <a:pPr eaLnBrk="1" hangingPunct="1">
              <a:defRPr/>
            </a:pPr>
            <a:r>
              <a:rPr lang="en-US" sz="3800" dirty="0"/>
              <a:t>Be willing to become Vulnerable before your Students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6962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Law #6</a:t>
            </a:r>
            <a:br>
              <a:rPr lang="en-US" dirty="0"/>
            </a:br>
            <a:r>
              <a:rPr lang="en-US" i="1" dirty="0">
                <a:solidFill>
                  <a:srgbClr val="CC3300"/>
                </a:solidFill>
              </a:rPr>
              <a:t>Law of Encouragement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429000"/>
            <a:ext cx="71628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“Teaching tends to be most effective when the learner is properly motivated.”</a:t>
            </a:r>
          </a:p>
        </p:txBody>
      </p:sp>
    </p:spTree>
  </p:cSld>
  <p:clrMapOvr>
    <a:masterClrMapping/>
  </p:clrMapOvr>
  <p:transition>
    <p:checker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Improper Motivation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dirty="0">
                <a:solidFill>
                  <a:srgbClr val="CC3300"/>
                </a:solidFill>
              </a:rPr>
              <a:t>Lollipop Motivation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4000" dirty="0">
              <a:solidFill>
                <a:srgbClr val="CC33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dirty="0">
                <a:solidFill>
                  <a:srgbClr val="CC3300"/>
                </a:solidFill>
              </a:rPr>
              <a:t>Guilt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4000" dirty="0">
              <a:solidFill>
                <a:srgbClr val="CC33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dirty="0">
                <a:solidFill>
                  <a:srgbClr val="CC3300"/>
                </a:solidFill>
              </a:rPr>
              <a:t>Deceit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Levels of Motivation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8288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Extrinsic Motivation</a:t>
            </a:r>
          </a:p>
          <a:p>
            <a:pPr eaLnBrk="1" hangingPunct="1">
              <a:defRPr/>
            </a:pPr>
            <a:endParaRPr lang="en-US" sz="4000" dirty="0"/>
          </a:p>
          <a:p>
            <a:pPr eaLnBrk="1" hangingPunct="1">
              <a:defRPr/>
            </a:pPr>
            <a:r>
              <a:rPr lang="en-US" sz="4000" dirty="0"/>
              <a:t>Intrinsic Motivation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i="1" dirty="0"/>
              <a:t>Achieving Proper Motivation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Correctly Structure Training Experience</a:t>
            </a:r>
          </a:p>
          <a:p>
            <a:pPr eaLnBrk="1" hangingPunct="1">
              <a:defRPr/>
            </a:pPr>
            <a:r>
              <a:rPr lang="en-US" sz="3600" dirty="0"/>
              <a:t>Give Responsibility with Accountability</a:t>
            </a:r>
          </a:p>
          <a:p>
            <a:pPr eaLnBrk="1" hangingPunct="1">
              <a:defRPr/>
            </a:pPr>
            <a:r>
              <a:rPr lang="en-US" sz="3600" dirty="0"/>
              <a:t>Give the Personal Touch</a:t>
            </a:r>
          </a:p>
          <a:p>
            <a:pPr eaLnBrk="1" hangingPunct="1">
              <a:defRPr/>
            </a:pPr>
            <a:r>
              <a:rPr lang="en-US" sz="3600" dirty="0"/>
              <a:t>Use Creative Motivation</a:t>
            </a:r>
          </a:p>
          <a:p>
            <a:pPr eaLnBrk="1" hangingPunct="1">
              <a:defRPr/>
            </a:pPr>
            <a:r>
              <a:rPr lang="en-US" sz="3600" dirty="0"/>
              <a:t>Unleash the Power of the Book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6962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Law #7</a:t>
            </a:r>
            <a:br>
              <a:rPr lang="en-US" dirty="0"/>
            </a:br>
            <a:r>
              <a:rPr lang="en-US" i="1" dirty="0">
                <a:solidFill>
                  <a:srgbClr val="CC3300"/>
                </a:solidFill>
              </a:rPr>
              <a:t>Law of Readiness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429000"/>
            <a:ext cx="71628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“The teaching-learning process will be most effective when both students &amp; teacher are adequately prepared.”</a:t>
            </a:r>
          </a:p>
        </p:txBody>
      </p:sp>
    </p:spTree>
  </p:cSld>
  <p:clrMapOvr>
    <a:masterClrMapping/>
  </p:clrMapOvr>
  <p:transition>
    <p:checker dir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4" descr="j008905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58013" y="3886200"/>
            <a:ext cx="2033587" cy="2387600"/>
          </a:xfrm>
          <a:noFill/>
        </p:spPr>
      </p:pic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Value of Assignments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5334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Precipitate Thinking</a:t>
            </a:r>
          </a:p>
          <a:p>
            <a:pPr eaLnBrk="1" hangingPunct="1">
              <a:defRPr/>
            </a:pPr>
            <a:r>
              <a:rPr lang="en-US" sz="4000" dirty="0"/>
              <a:t>Provide a Background</a:t>
            </a:r>
          </a:p>
          <a:p>
            <a:pPr eaLnBrk="1" hangingPunct="1">
              <a:defRPr/>
            </a:pPr>
            <a:r>
              <a:rPr lang="en-US" sz="4000" dirty="0"/>
              <a:t>Develop Habits of Independent Study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dirty="0"/>
              <a:t>Characteristics of Good Assignments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2098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Must be Creative</a:t>
            </a:r>
          </a:p>
          <a:p>
            <a:pPr eaLnBrk="1" hangingPunct="1">
              <a:defRPr/>
            </a:pPr>
            <a:r>
              <a:rPr lang="en-US" sz="4400" dirty="0"/>
              <a:t>Must be Thought-provoking</a:t>
            </a:r>
          </a:p>
          <a:p>
            <a:pPr eaLnBrk="1" hangingPunct="1">
              <a:defRPr/>
            </a:pPr>
            <a:r>
              <a:rPr lang="en-US" sz="4400" dirty="0"/>
              <a:t>Should be Doable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Luke 6:40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000" i="1" dirty="0">
                <a:solidFill>
                  <a:srgbClr val="CC3300"/>
                </a:solidFill>
              </a:rPr>
              <a:t>“…everyone who is fully trained will be like his teacher…”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i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4000" dirty="0"/>
              <a:t>The “vehicle” of effective teaching is human personality – the teacher himself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Alternative Possibilities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981200"/>
            <a:ext cx="6705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Do an assignment in class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 dirty="0"/>
          </a:p>
          <a:p>
            <a:pPr eaLnBrk="1" hangingPunct="1">
              <a:defRPr/>
            </a:pPr>
            <a:r>
              <a:rPr lang="en-US" sz="4000" dirty="0"/>
              <a:t>Tap their experiences</a:t>
            </a:r>
          </a:p>
          <a:p>
            <a:pPr eaLnBrk="1" hangingPunct="1">
              <a:defRPr/>
            </a:pPr>
            <a:endParaRPr lang="en-US" sz="4000" dirty="0"/>
          </a:p>
          <a:p>
            <a:pPr eaLnBrk="1" hangingPunct="1">
              <a:defRPr/>
            </a:pPr>
            <a:r>
              <a:rPr lang="en-US" sz="4000" dirty="0"/>
              <a:t>Never be predictable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Problem of “SILENCE”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764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Teach them what to look for</a:t>
            </a:r>
          </a:p>
          <a:p>
            <a:pPr eaLnBrk="1" hangingPunct="1">
              <a:defRPr/>
            </a:pPr>
            <a:endParaRPr lang="en-US" sz="3600" dirty="0"/>
          </a:p>
          <a:p>
            <a:pPr eaLnBrk="1" hangingPunct="1">
              <a:defRPr/>
            </a:pPr>
            <a:r>
              <a:rPr lang="en-US" sz="3600" dirty="0"/>
              <a:t>Encourage them to participate</a:t>
            </a:r>
          </a:p>
          <a:p>
            <a:pPr eaLnBrk="1" hangingPunct="1">
              <a:defRPr/>
            </a:pPr>
            <a:endParaRPr lang="en-US" sz="3600" dirty="0"/>
          </a:p>
          <a:p>
            <a:pPr eaLnBrk="1" hangingPunct="1">
              <a:defRPr/>
            </a:pPr>
            <a:r>
              <a:rPr lang="en-US" sz="3600" dirty="0"/>
              <a:t>Affirm them when they do participate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dirty="0"/>
              <a:t>Controlling Discussion Dominators: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9050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Express appreciation for the contribution</a:t>
            </a:r>
          </a:p>
          <a:p>
            <a:pPr eaLnBrk="1" hangingPunct="1">
              <a:defRPr/>
            </a:pPr>
            <a:endParaRPr lang="en-US" sz="4000" dirty="0"/>
          </a:p>
          <a:p>
            <a:pPr eaLnBrk="1" hangingPunct="1">
              <a:defRPr/>
            </a:pPr>
            <a:r>
              <a:rPr lang="en-US" sz="4000" dirty="0"/>
              <a:t>Ask for a favor</a:t>
            </a:r>
          </a:p>
          <a:p>
            <a:pPr eaLnBrk="1" hangingPunct="1">
              <a:defRPr/>
            </a:pPr>
            <a:endParaRPr lang="en-US" sz="4000" dirty="0"/>
          </a:p>
          <a:p>
            <a:pPr eaLnBrk="1" hangingPunct="1">
              <a:defRPr/>
            </a:pPr>
            <a:r>
              <a:rPr lang="en-US" sz="4000" dirty="0"/>
              <a:t>Call on him to answer a question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i="1" dirty="0"/>
              <a:t>Good Teachers </a:t>
            </a:r>
            <a:br>
              <a:rPr lang="en-US" sz="4400" i="1" dirty="0"/>
            </a:br>
            <a:r>
              <a:rPr lang="en-US" sz="4400" i="1" dirty="0"/>
              <a:t>Need To Be:</a:t>
            </a:r>
            <a:br>
              <a:rPr lang="en-US" sz="4400" i="1" dirty="0"/>
            </a:br>
            <a:br>
              <a:rPr lang="en-US" sz="4400" dirty="0"/>
            </a:br>
            <a:endParaRPr lang="en-US" sz="48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971800"/>
            <a:ext cx="64008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i="1" dirty="0"/>
              <a:t>F</a:t>
            </a:r>
            <a:r>
              <a:rPr lang="en-US" sz="4000" dirty="0"/>
              <a:t>aithful</a:t>
            </a:r>
          </a:p>
          <a:p>
            <a:pPr eaLnBrk="1" hangingPunct="1">
              <a:defRPr/>
            </a:pPr>
            <a:r>
              <a:rPr lang="en-US" sz="4800" b="1" i="1" dirty="0"/>
              <a:t>A</a:t>
            </a:r>
            <a:r>
              <a:rPr lang="en-US" sz="4000" dirty="0"/>
              <a:t>vailable</a:t>
            </a:r>
          </a:p>
          <a:p>
            <a:pPr eaLnBrk="1" hangingPunct="1">
              <a:defRPr/>
            </a:pPr>
            <a:r>
              <a:rPr lang="en-US" sz="4800" b="1" i="1" dirty="0"/>
              <a:t>T</a:t>
            </a:r>
            <a:r>
              <a:rPr lang="en-US" sz="4000" dirty="0"/>
              <a:t>eachable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124200" y="1676400"/>
            <a:ext cx="502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i="1">
                <a:solidFill>
                  <a:srgbClr val="CC3300"/>
                </a:solidFill>
              </a:rPr>
              <a:t>FAT People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  <p:bldP spid="102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dirty="0"/>
              <a:t>Need to be properly related to: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3622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Past</a:t>
            </a:r>
          </a:p>
          <a:p>
            <a:pPr eaLnBrk="1" hangingPunct="1">
              <a:defRPr/>
            </a:pPr>
            <a:r>
              <a:rPr lang="en-US" sz="4000" dirty="0"/>
              <a:t>Future</a:t>
            </a:r>
          </a:p>
          <a:p>
            <a:pPr eaLnBrk="1" hangingPunct="1">
              <a:defRPr/>
            </a:pPr>
            <a:r>
              <a:rPr lang="en-US" sz="4000" dirty="0"/>
              <a:t>Present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i="1" dirty="0"/>
              <a:t>Luke 2:52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600200"/>
            <a:ext cx="6400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solidFill>
                  <a:srgbClr val="CC3300"/>
                </a:solidFill>
              </a:rPr>
              <a:t>Wisdom</a:t>
            </a:r>
          </a:p>
          <a:p>
            <a:pPr lvl="1" eaLnBrk="1" hangingPunct="1">
              <a:defRPr/>
            </a:pPr>
            <a:r>
              <a:rPr lang="en-US" sz="3200" dirty="0"/>
              <a:t>Intellectual Development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286000" y="2819400"/>
            <a:ext cx="640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Stature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Physical Development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286000" y="4114800"/>
            <a:ext cx="640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Favor with God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Spiritual Development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86000" y="5334000"/>
            <a:ext cx="7086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40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Favor with Men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Social &amp; Emotional Development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 bldLvl="2"/>
      <p:bldP spid="13317" grpId="0" build="p" bldLvl="2"/>
      <p:bldP spid="13318" grpId="0" build="p" bldLvl="2"/>
      <p:bldP spid="13319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PE03731_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67200" y="4267200"/>
            <a:ext cx="2743200" cy="2220913"/>
          </a:xfrm>
          <a:noFill/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7056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i="1" dirty="0"/>
              <a:t>Good Self Examination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905000"/>
            <a:ext cx="6400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What are my strengths</a:t>
            </a:r>
          </a:p>
          <a:p>
            <a:pPr eaLnBrk="1" hangingPunct="1">
              <a:defRPr/>
            </a:pPr>
            <a:r>
              <a:rPr lang="en-US" sz="4000" dirty="0"/>
              <a:t>What are my weaknesses</a:t>
            </a:r>
          </a:p>
          <a:p>
            <a:pPr eaLnBrk="1" hangingPunct="1">
              <a:defRPr/>
            </a:pPr>
            <a:r>
              <a:rPr lang="en-US" sz="4000" dirty="0"/>
              <a:t>What do I have to change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6962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Law #2</a:t>
            </a:r>
            <a:br>
              <a:rPr lang="en-US" dirty="0"/>
            </a:br>
            <a:r>
              <a:rPr lang="en-US" i="1" dirty="0">
                <a:solidFill>
                  <a:srgbClr val="CC3300"/>
                </a:solidFill>
              </a:rPr>
              <a:t>Law of Education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29000"/>
            <a:ext cx="69342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“The way people learn determines how you teach.”</a:t>
            </a:r>
          </a:p>
        </p:txBody>
      </p:sp>
    </p:spTree>
  </p:cSld>
  <p:clrMapOvr>
    <a:masterClrMapping/>
  </p:clrMapOvr>
  <p:transition>
    <p:checker dir="vert"/>
  </p:transition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813</TotalTime>
  <Words>838</Words>
  <Application>Microsoft Macintosh PowerPoint</Application>
  <PresentationFormat>On-screen Show (4:3)</PresentationFormat>
  <Paragraphs>238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Wingdings</vt:lpstr>
      <vt:lpstr>Proposal</vt:lpstr>
      <vt:lpstr>PRINCIPLES OF TEACHING MCP 1.07</vt:lpstr>
      <vt:lpstr>Law #1 Law of the Teacher</vt:lpstr>
      <vt:lpstr>Simple Principle</vt:lpstr>
      <vt:lpstr>Luke 6:40</vt:lpstr>
      <vt:lpstr>Good Teachers  Need To Be:  </vt:lpstr>
      <vt:lpstr>Need to be properly related to:</vt:lpstr>
      <vt:lpstr>Luke 2:52</vt:lpstr>
      <vt:lpstr>Good Self Examination</vt:lpstr>
      <vt:lpstr>Law #2 Law of Education</vt:lpstr>
      <vt:lpstr>Role of Teacher</vt:lpstr>
      <vt:lpstr>Role of Student</vt:lpstr>
      <vt:lpstr>Basic Objectives for Teaching</vt:lpstr>
      <vt:lpstr>Basic Objectives for Teaching</vt:lpstr>
      <vt:lpstr>Law #3 Law of Activity</vt:lpstr>
      <vt:lpstr>PowerPoint Presentation</vt:lpstr>
      <vt:lpstr>How We Learn</vt:lpstr>
      <vt:lpstr>Meaningful Activities</vt:lpstr>
      <vt:lpstr>Assumptions Regarding Communication</vt:lpstr>
      <vt:lpstr>Law #4 Law of Communication</vt:lpstr>
      <vt:lpstr>Essential Components of Communication</vt:lpstr>
      <vt:lpstr>PowerPoint Presentation</vt:lpstr>
      <vt:lpstr>Communication through Speech</vt:lpstr>
      <vt:lpstr>Elements of Preparation</vt:lpstr>
      <vt:lpstr>Communication through Speech</vt:lpstr>
      <vt:lpstr>Forms of Distraction</vt:lpstr>
      <vt:lpstr>Ultimate Test of Effectiveness</vt:lpstr>
      <vt:lpstr>Law #5 Law of Heart</vt:lpstr>
      <vt:lpstr>Hebrew Concept of “HEART”</vt:lpstr>
      <vt:lpstr>The Teaching – Learning Process</vt:lpstr>
      <vt:lpstr>Learning Involves a Change in Your:</vt:lpstr>
      <vt:lpstr>True Teaching &amp; Learning Has Not Taken Place Until:</vt:lpstr>
      <vt:lpstr>Application To Teaching</vt:lpstr>
      <vt:lpstr>Law #6 Law of Encouragement</vt:lpstr>
      <vt:lpstr>Improper Motivation</vt:lpstr>
      <vt:lpstr>Levels of Motivation</vt:lpstr>
      <vt:lpstr>Achieving Proper Motivation</vt:lpstr>
      <vt:lpstr>Law #7 Law of Readiness</vt:lpstr>
      <vt:lpstr>Value of Assignments</vt:lpstr>
      <vt:lpstr>Characteristics of Good Assignments</vt:lpstr>
      <vt:lpstr>Alternative Possibilities</vt:lpstr>
      <vt:lpstr>Problem of “SILENCE”</vt:lpstr>
      <vt:lpstr>Controlling Discussion Dominators:</vt:lpstr>
    </vt:vector>
  </TitlesOfParts>
  <Company>Cornerstone Conference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#1 Law of the Teacher</dc:title>
  <dc:creator>Meredith</dc:creator>
  <cp:lastModifiedBy>Microsoft Office User</cp:lastModifiedBy>
  <cp:revision>23</cp:revision>
  <dcterms:created xsi:type="dcterms:W3CDTF">2003-12-02T18:43:23Z</dcterms:created>
  <dcterms:modified xsi:type="dcterms:W3CDTF">2021-05-13T19:38:56Z</dcterms:modified>
</cp:coreProperties>
</file>