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5" r:id="rId58"/>
    <p:sldId id="316" r:id="rId59"/>
    <p:sldId id="317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DCDEF-05C8-4844-85F7-1C4773147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4423" y="514069"/>
            <a:ext cx="8637073" cy="2920713"/>
          </a:xfrm>
        </p:spPr>
        <p:txBody>
          <a:bodyPr>
            <a:normAutofit/>
          </a:bodyPr>
          <a:lstStyle/>
          <a:p>
            <a:r>
              <a:rPr lang="en-US" sz="7600" dirty="0">
                <a:latin typeface="Bahnschrift SemiBold SemiConden" panose="020B0502040204020203" pitchFamily="34" charset="0"/>
              </a:rPr>
              <a:t>discipleship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2E7C46-199F-4144-A72E-656BCC1AD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424" y="3435845"/>
            <a:ext cx="8637072" cy="97762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Bahnschrift SemiBold SemiConden" panose="020B0502040204020203" pitchFamily="34" charset="0"/>
              </a:rPr>
              <a:t>What it truly means to be a cHRISTIAN</a:t>
            </a:r>
          </a:p>
        </p:txBody>
      </p:sp>
    </p:spTree>
    <p:extLst>
      <p:ext uri="{BB962C8B-B14F-4D97-AF65-F5344CB8AC3E}">
        <p14:creationId xmlns:p14="http://schemas.microsoft.com/office/powerpoint/2010/main" val="2867726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527808"/>
            <a:ext cx="9291215" cy="1049235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Personality-enamored disciples</a:t>
            </a:r>
          </a:p>
        </p:txBody>
      </p:sp>
    </p:spTree>
    <p:extLst>
      <p:ext uri="{BB962C8B-B14F-4D97-AF65-F5344CB8AC3E}">
        <p14:creationId xmlns:p14="http://schemas.microsoft.com/office/powerpoint/2010/main" val="1738617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HALF DISCIPLES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531042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If Christ cannot be Lord </a:t>
            </a:r>
            <a:r>
              <a:rPr lang="en-US" sz="3600" i="1" dirty="0">
                <a:latin typeface="Bahnschrift SemiBold SemiConden" panose="020B0502040204020203" pitchFamily="34" charset="0"/>
              </a:rPr>
              <a:t>of</a:t>
            </a:r>
            <a:r>
              <a:rPr lang="en-US" sz="3600" dirty="0">
                <a:latin typeface="Bahnschrift SemiBold SemiConden" panose="020B0502040204020203" pitchFamily="34" charset="0"/>
              </a:rPr>
              <a:t> all,</a:t>
            </a:r>
          </a:p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He will not be Lord </a:t>
            </a:r>
            <a:r>
              <a:rPr lang="en-US" sz="3600" i="1" dirty="0">
                <a:latin typeface="Bahnschrift SemiBold SemiConden" panose="020B0502040204020203" pitchFamily="34" charset="0"/>
              </a:rPr>
              <a:t>at</a:t>
            </a:r>
            <a:r>
              <a:rPr lang="en-US" sz="3600" dirty="0">
                <a:latin typeface="Bahnschrift SemiBold SemiConden" panose="020B0502040204020203" pitchFamily="34" charset="0"/>
              </a:rPr>
              <a:t> all</a:t>
            </a:r>
          </a:p>
        </p:txBody>
      </p:sp>
    </p:spTree>
    <p:extLst>
      <p:ext uri="{BB962C8B-B14F-4D97-AF65-F5344CB8AC3E}">
        <p14:creationId xmlns:p14="http://schemas.microsoft.com/office/powerpoint/2010/main" val="3340675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527808"/>
            <a:ext cx="9291215" cy="1049235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SHORT TERM disciples</a:t>
            </a:r>
          </a:p>
        </p:txBody>
      </p:sp>
    </p:spTree>
    <p:extLst>
      <p:ext uri="{BB962C8B-B14F-4D97-AF65-F5344CB8AC3E}">
        <p14:creationId xmlns:p14="http://schemas.microsoft.com/office/powerpoint/2010/main" val="1338815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14458"/>
            <a:ext cx="9291215" cy="1049235"/>
          </a:xfrm>
        </p:spPr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CHAMELEON DISCIPLES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648792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Disciples should be WHATever they are</a:t>
            </a:r>
          </a:p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WHEREver they are</a:t>
            </a:r>
          </a:p>
        </p:txBody>
      </p:sp>
    </p:spTree>
    <p:extLst>
      <p:ext uri="{BB962C8B-B14F-4D97-AF65-F5344CB8AC3E}">
        <p14:creationId xmlns:p14="http://schemas.microsoft.com/office/powerpoint/2010/main" val="77110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DISCIPLES WITH MULTIPLE LOVES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226752"/>
            <a:ext cx="9291215" cy="3450613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They have not given up on their other loves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They want to take the world in one hand and the cross in the other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The person who wants to die a Christian, live Christian</a:t>
            </a:r>
          </a:p>
        </p:txBody>
      </p:sp>
    </p:spTree>
    <p:extLst>
      <p:ext uri="{BB962C8B-B14F-4D97-AF65-F5344CB8AC3E}">
        <p14:creationId xmlns:p14="http://schemas.microsoft.com/office/powerpoint/2010/main" val="866507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TRUE DISCIPLES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508112"/>
            <a:ext cx="9291215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Know the truth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Continue in the Word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Are obedient</a:t>
            </a:r>
          </a:p>
        </p:txBody>
      </p:sp>
    </p:spTree>
    <p:extLst>
      <p:ext uri="{BB962C8B-B14F-4D97-AF65-F5344CB8AC3E}">
        <p14:creationId xmlns:p14="http://schemas.microsoft.com/office/powerpoint/2010/main" val="1254976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ACCEPTING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508112"/>
            <a:ext cx="9291215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Some things in life are unimportant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Some things in life we take for granted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Some things in life are a matter of life and death</a:t>
            </a:r>
          </a:p>
        </p:txBody>
      </p:sp>
    </p:spTree>
    <p:extLst>
      <p:ext uri="{BB962C8B-B14F-4D97-AF65-F5344CB8AC3E}">
        <p14:creationId xmlns:p14="http://schemas.microsoft.com/office/powerpoint/2010/main" val="1606713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144" y="2439883"/>
            <a:ext cx="9661898" cy="1657330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HOW DO I KNOW THAT I HAVE COME INTO A SAVING RELATIONSHIP WITH JESUS CHRIST?</a:t>
            </a:r>
          </a:p>
        </p:txBody>
      </p:sp>
    </p:spTree>
    <p:extLst>
      <p:ext uri="{BB962C8B-B14F-4D97-AF65-F5344CB8AC3E}">
        <p14:creationId xmlns:p14="http://schemas.microsoft.com/office/powerpoint/2010/main" val="3401847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THREE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508112"/>
            <a:ext cx="9291215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It’s a matter of faith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You must believe on His name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You just accept Christ</a:t>
            </a:r>
          </a:p>
        </p:txBody>
      </p:sp>
    </p:spTree>
    <p:extLst>
      <p:ext uri="{BB962C8B-B14F-4D97-AF65-F5344CB8AC3E}">
        <p14:creationId xmlns:p14="http://schemas.microsoft.com/office/powerpoint/2010/main" val="2169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415" y="854214"/>
            <a:ext cx="9812216" cy="1323219"/>
          </a:xfrm>
        </p:spPr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“ACCEPT CHRIST” IS NOT FOUND</a:t>
            </a:r>
            <a:br>
              <a:rPr lang="en-US" sz="4400" cap="none" dirty="0">
                <a:latin typeface="Bahnschrift SemiBold SemiConden" panose="020B0502040204020203" pitchFamily="34" charset="0"/>
              </a:rPr>
            </a:br>
            <a:r>
              <a:rPr lang="en-US" sz="4400" cap="none" dirty="0">
                <a:latin typeface="Bahnschrift SemiBold SemiConden" panose="020B0502040204020203" pitchFamily="34" charset="0"/>
              </a:rPr>
              <a:t>IN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915" y="3187796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Easy acceptance can be fatal</a:t>
            </a:r>
          </a:p>
        </p:txBody>
      </p:sp>
    </p:spTree>
    <p:extLst>
      <p:ext uri="{BB962C8B-B14F-4D97-AF65-F5344CB8AC3E}">
        <p14:creationId xmlns:p14="http://schemas.microsoft.com/office/powerpoint/2010/main" val="11172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4F8B9-FFC2-43B1-BB5A-12CFD401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527803"/>
            <a:ext cx="9291215" cy="1049235"/>
          </a:xfrm>
        </p:spPr>
        <p:txBody>
          <a:bodyPr>
            <a:noAutofit/>
          </a:bodyPr>
          <a:lstStyle/>
          <a:p>
            <a:r>
              <a:rPr lang="en-US" sz="4200" dirty="0">
                <a:latin typeface="Bahnschrift SemiBold SemiConden" panose="020B0502040204020203" pitchFamily="34" charset="0"/>
                <a:cs typeface="Arial" panose="020B0604020202020204" pitchFamily="34" charset="0"/>
              </a:rPr>
              <a:t>What does it mean to be a disciple of jesus Christ?</a:t>
            </a:r>
          </a:p>
        </p:txBody>
      </p:sp>
    </p:spTree>
    <p:extLst>
      <p:ext uri="{BB962C8B-B14F-4D97-AF65-F5344CB8AC3E}">
        <p14:creationId xmlns:p14="http://schemas.microsoft.com/office/powerpoint/2010/main" val="1126769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DEFINITION FOR ACCEPTING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997" y="2047189"/>
            <a:ext cx="10061648" cy="392912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i="1" dirty="0">
                <a:latin typeface="Bahnschrift SemiBold SemiConden" panose="020B0502040204020203" pitchFamily="34" charset="0"/>
              </a:rPr>
              <a:t>To accept Christ in anything like a saving relationship, is to have an attachment to the person of Christ that is revolutionary, complete, and exclusive.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800" dirty="0">
              <a:latin typeface="Bahnschrift SemiBold SemiConden" panose="020B0502040204020203" pitchFamily="34" charset="0"/>
            </a:endParaRPr>
          </a:p>
          <a:p>
            <a:r>
              <a:rPr lang="en-US" sz="3200" dirty="0">
                <a:latin typeface="Bahnschrift SemiBold SemiConden" panose="020B0502040204020203" pitchFamily="34" charset="0"/>
              </a:rPr>
              <a:t>If you have relationships that are more important or exclusive, then you are not a disciple</a:t>
            </a:r>
          </a:p>
        </p:txBody>
      </p:sp>
    </p:spTree>
    <p:extLst>
      <p:ext uri="{BB962C8B-B14F-4D97-AF65-F5344CB8AC3E}">
        <p14:creationId xmlns:p14="http://schemas.microsoft.com/office/powerpoint/2010/main" val="1088683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289231"/>
            <a:ext cx="9291215" cy="1049235"/>
          </a:xfrm>
        </p:spPr>
        <p:txBody>
          <a:bodyPr>
            <a:normAutofit fontScale="90000"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TO ALL WHO RECEIVED HIM  </a:t>
            </a:r>
            <a:r>
              <a:rPr lang="en-US" sz="3600" cap="none" dirty="0">
                <a:latin typeface="Bahnschrift SemiBold SemiConden" panose="020B0502040204020203" pitchFamily="34" charset="0"/>
              </a:rPr>
              <a:t>(John 1:11-13)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304" y="1338466"/>
            <a:ext cx="9978887" cy="4761190"/>
          </a:xfrm>
        </p:spPr>
        <p:txBody>
          <a:bodyPr>
            <a:normAutofit fontScale="77500" lnSpcReduction="20000"/>
          </a:bodyPr>
          <a:lstStyle/>
          <a:p>
            <a:r>
              <a:rPr lang="en-US" sz="3900" dirty="0">
                <a:latin typeface="Bahnschrift SemiBold SemiConden" panose="020B0502040204020203" pitchFamily="34" charset="0"/>
              </a:rPr>
              <a:t>There are many people who are God’s creation, but not God’s children</a:t>
            </a:r>
          </a:p>
          <a:p>
            <a:r>
              <a:rPr lang="en-US" sz="3900" dirty="0">
                <a:latin typeface="Bahnschrift SemiBold SemiConden" panose="020B0502040204020203" pitchFamily="34" charset="0"/>
              </a:rPr>
              <a:t>An Act of God</a:t>
            </a:r>
          </a:p>
          <a:p>
            <a:r>
              <a:rPr lang="en-US" sz="3900" dirty="0">
                <a:latin typeface="Bahnschrift SemiBold SemiConden" panose="020B0502040204020203" pitchFamily="34" charset="0"/>
              </a:rPr>
              <a:t>A particular grant of God</a:t>
            </a:r>
          </a:p>
          <a:p>
            <a:r>
              <a:rPr lang="en-US" sz="3900" dirty="0">
                <a:latin typeface="Bahnschrift SemiBold SemiConden" panose="020B0502040204020203" pitchFamily="34" charset="0"/>
              </a:rPr>
              <a:t>This Birth is Newsworthy</a:t>
            </a:r>
          </a:p>
          <a:p>
            <a:r>
              <a:rPr lang="en-US" sz="3900" dirty="0">
                <a:latin typeface="Bahnschrift SemiBold SemiConden" panose="020B0502040204020203" pitchFamily="34" charset="0"/>
              </a:rPr>
              <a:t>How to have the privilege</a:t>
            </a:r>
          </a:p>
          <a:p>
            <a:r>
              <a:rPr lang="en-US" sz="3900" dirty="0">
                <a:latin typeface="Bahnschrift SemiBold SemiConden" panose="020B0502040204020203" pitchFamily="34" charset="0"/>
              </a:rPr>
              <a:t>An aggressive act of the total personality</a:t>
            </a:r>
          </a:p>
          <a:p>
            <a:r>
              <a:rPr lang="en-US" sz="3900" dirty="0">
                <a:latin typeface="Bahnschrift SemiBold SemiConden" panose="020B0502040204020203" pitchFamily="34" charset="0"/>
              </a:rPr>
              <a:t>Meeting His conditions</a:t>
            </a:r>
          </a:p>
          <a:p>
            <a:endParaRPr lang="en-US" sz="3600" dirty="0">
              <a:latin typeface="Bahnschrift SemiBold SemiConden" panose="020B0502040204020203" pitchFamily="34" charset="0"/>
            </a:endParaRPr>
          </a:p>
          <a:p>
            <a:endParaRPr lang="en-US" sz="3600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632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02539"/>
            <a:ext cx="9291215" cy="1049235"/>
          </a:xfrm>
        </p:spPr>
        <p:txBody>
          <a:bodyPr>
            <a:normAutofit fontScale="90000"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OBEDIENCE IS NOT AN OPTION </a:t>
            </a:r>
            <a:r>
              <a:rPr lang="en-US" sz="3600" cap="none" dirty="0">
                <a:latin typeface="Bahnschrift SemiBold SemiConden" panose="020B0502040204020203" pitchFamily="34" charset="0"/>
              </a:rPr>
              <a:t>(1 Peter 1:14)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948" y="1451774"/>
            <a:ext cx="9536043" cy="4371200"/>
          </a:xfrm>
        </p:spPr>
        <p:txBody>
          <a:bodyPr>
            <a:normAutofit lnSpcReduction="10000"/>
          </a:bodyPr>
          <a:lstStyle/>
          <a:p>
            <a:r>
              <a:rPr lang="en-US" sz="3100" dirty="0">
                <a:latin typeface="Bahnschrift SemiBold SemiConden" panose="020B0502040204020203" pitchFamily="34" charset="0"/>
              </a:rPr>
              <a:t>Obedience is taught throughout the Bible</a:t>
            </a:r>
          </a:p>
          <a:p>
            <a:r>
              <a:rPr lang="en-US" sz="3100" dirty="0">
                <a:latin typeface="Bahnschrift SemiBold SemiConden" panose="020B0502040204020203" pitchFamily="34" charset="0"/>
              </a:rPr>
              <a:t>Obedience is one of the toughest requirements of the Christian Life</a:t>
            </a:r>
          </a:p>
          <a:p>
            <a:r>
              <a:rPr lang="en-US" sz="3100" dirty="0">
                <a:latin typeface="Bahnschrift SemiBold SemiConden" panose="020B0502040204020203" pitchFamily="34" charset="0"/>
              </a:rPr>
              <a:t>Where we direct our allegiance</a:t>
            </a:r>
          </a:p>
          <a:p>
            <a:r>
              <a:rPr lang="en-US" sz="3100" dirty="0">
                <a:latin typeface="Bahnschrift SemiBold SemiConden" panose="020B0502040204020203" pitchFamily="34" charset="0"/>
              </a:rPr>
              <a:t>God is the Sovereign and we are the creatures</a:t>
            </a:r>
          </a:p>
          <a:p>
            <a:r>
              <a:rPr lang="en-US" sz="3100" dirty="0">
                <a:latin typeface="Bahnschrift SemiBold SemiConden" panose="020B0502040204020203" pitchFamily="34" charset="0"/>
              </a:rPr>
              <a:t>Both Savior and Lord</a:t>
            </a:r>
          </a:p>
          <a:p>
            <a:r>
              <a:rPr lang="en-US" sz="3100" dirty="0">
                <a:latin typeface="Bahnschrift SemiBold SemiConden" panose="020B0502040204020203" pitchFamily="34" charset="0"/>
              </a:rPr>
              <a:t>A serious decision</a:t>
            </a:r>
          </a:p>
          <a:p>
            <a:endParaRPr lang="en-US" sz="3100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93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119" y="665483"/>
            <a:ext cx="10403839" cy="1264474"/>
          </a:xfrm>
        </p:spPr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YOU CANNOT FACE TWO DIRECTIONS</a:t>
            </a:r>
            <a:br>
              <a:rPr lang="en-US" sz="4400" cap="none" dirty="0">
                <a:latin typeface="Bahnschrift SemiBold SemiConden" panose="020B0502040204020203" pitchFamily="34" charset="0"/>
              </a:rPr>
            </a:br>
            <a:r>
              <a:rPr lang="en-US" cap="none" dirty="0">
                <a:latin typeface="Bahnschrift SemiBold SemiConden" panose="020B0502040204020203" pitchFamily="34" charset="0"/>
              </a:rPr>
              <a:t>(Amos 3:3)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574" y="2218669"/>
            <a:ext cx="10278606" cy="43712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Are we willing to walk with Him in Love and Obedience?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Can two walk together except they be agreed?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latin typeface="Bahnschrift SemiBold SemiConden" panose="020B0502040204020203" pitchFamily="34" charset="0"/>
              </a:rPr>
              <a:t>For two to walk together, they must in some sense be one</a:t>
            </a:r>
          </a:p>
          <a:p>
            <a:pPr marL="0" indent="0">
              <a:buNone/>
            </a:pPr>
            <a:endParaRPr lang="en-US" sz="3600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935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119" y="894081"/>
            <a:ext cx="10403839" cy="1264474"/>
          </a:xfrm>
        </p:spPr>
        <p:txBody>
          <a:bodyPr>
            <a:normAutofit fontScale="90000"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SOME PROFESSING CHRISTIANS ARE NOT READY TO GIVE UP ALL, TO ATTAIN 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280" y="2616230"/>
            <a:ext cx="10952479" cy="43712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Those interested in an “Insurance Plan”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Those who “water down” the New Testament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Those who are “more influenced” by culture than the New Testament</a:t>
            </a:r>
          </a:p>
          <a:p>
            <a:endParaRPr lang="en-US" sz="3600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71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REAL DISCIPLESHIP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648" y="2359025"/>
            <a:ext cx="9541099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We have magnified grace in this grace conscience age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We are not saved </a:t>
            </a:r>
            <a:r>
              <a:rPr lang="en-US" sz="3600" i="1" dirty="0">
                <a:latin typeface="Bahnschrift SemiBold SemiConden" panose="020B0502040204020203" pitchFamily="34" charset="0"/>
              </a:rPr>
              <a:t>by</a:t>
            </a:r>
            <a:r>
              <a:rPr lang="en-US" sz="3600" dirty="0">
                <a:latin typeface="Bahnschrift SemiBold SemiConden" panose="020B0502040204020203" pitchFamily="34" charset="0"/>
              </a:rPr>
              <a:t> good works, but we are not saved </a:t>
            </a:r>
            <a:r>
              <a:rPr lang="en-US" sz="3600" i="1" dirty="0">
                <a:latin typeface="Bahnschrift SemiBold SemiConden" panose="020B0502040204020203" pitchFamily="34" charset="0"/>
              </a:rPr>
              <a:t>apart</a:t>
            </a:r>
            <a:r>
              <a:rPr lang="en-US" sz="3600" dirty="0">
                <a:latin typeface="Bahnschrift SemiBold SemiConden" panose="020B0502040204020203" pitchFamily="34" charset="0"/>
              </a:rPr>
              <a:t> from good works</a:t>
            </a:r>
          </a:p>
        </p:txBody>
      </p:sp>
    </p:spTree>
    <p:extLst>
      <p:ext uri="{BB962C8B-B14F-4D97-AF65-F5344CB8AC3E}">
        <p14:creationId xmlns:p14="http://schemas.microsoft.com/office/powerpoint/2010/main" val="38873057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3 DIMENSIONS OF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359025"/>
            <a:ext cx="8807023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Soberly – that is me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Righteously – that is my fellow man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Godly – that is God</a:t>
            </a:r>
          </a:p>
        </p:txBody>
      </p:sp>
    </p:spTree>
    <p:extLst>
      <p:ext uri="{BB962C8B-B14F-4D97-AF65-F5344CB8AC3E}">
        <p14:creationId xmlns:p14="http://schemas.microsoft.com/office/powerpoint/2010/main" val="1842891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415" y="854214"/>
            <a:ext cx="9812216" cy="1323219"/>
          </a:xfrm>
        </p:spPr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RENEW YOUR 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915" y="3187796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Keep your mind pure</a:t>
            </a:r>
          </a:p>
        </p:txBody>
      </p:sp>
    </p:spTree>
    <p:extLst>
      <p:ext uri="{BB962C8B-B14F-4D97-AF65-F5344CB8AC3E}">
        <p14:creationId xmlns:p14="http://schemas.microsoft.com/office/powerpoint/2010/main" val="22245656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CHOOSE WHICH DIRECTION TO 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602868"/>
            <a:ext cx="9806608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Determine what has hindered you in your Christian walk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Repentance may be necessary</a:t>
            </a:r>
          </a:p>
        </p:txBody>
      </p:sp>
    </p:spTree>
    <p:extLst>
      <p:ext uri="{BB962C8B-B14F-4D97-AF65-F5344CB8AC3E}">
        <p14:creationId xmlns:p14="http://schemas.microsoft.com/office/powerpoint/2010/main" val="7722865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93970"/>
            <a:ext cx="9291215" cy="1049235"/>
          </a:xfrm>
        </p:spPr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CRUCIFIED WITH CHRIST </a:t>
            </a:r>
            <a:r>
              <a:rPr lang="en-US" cap="none" dirty="0">
                <a:latin typeface="Bahnschrift SemiBold SemiConden" panose="020B0502040204020203" pitchFamily="34" charset="0"/>
              </a:rPr>
              <a:t>(GAL. 2:20)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2488" y="2940797"/>
            <a:ext cx="8807023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I am crucified</a:t>
            </a:r>
          </a:p>
        </p:txBody>
      </p:sp>
    </p:spTree>
    <p:extLst>
      <p:ext uri="{BB962C8B-B14F-4D97-AF65-F5344CB8AC3E}">
        <p14:creationId xmlns:p14="http://schemas.microsoft.com/office/powerpoint/2010/main" val="165852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527808"/>
            <a:ext cx="9291215" cy="1049235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Bahnschrift SemiBold SemiConden" panose="020B0502040204020203" pitchFamily="34" charset="0"/>
              </a:rPr>
              <a:t>Marks of discipleship</a:t>
            </a:r>
          </a:p>
        </p:txBody>
      </p:sp>
    </p:spTree>
    <p:extLst>
      <p:ext uri="{BB962C8B-B14F-4D97-AF65-F5344CB8AC3E}">
        <p14:creationId xmlns:p14="http://schemas.microsoft.com/office/powerpoint/2010/main" val="978716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NO MIDDLE 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368964"/>
            <a:ext cx="9441709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Jesus said that all that is not with Christ is against Christ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There is a cry today for tolerance</a:t>
            </a:r>
          </a:p>
        </p:txBody>
      </p:sp>
    </p:spTree>
    <p:extLst>
      <p:ext uri="{BB962C8B-B14F-4D97-AF65-F5344CB8AC3E}">
        <p14:creationId xmlns:p14="http://schemas.microsoft.com/office/powerpoint/2010/main" val="2850577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144" y="2251042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THE CALLING FOR EVERY CHRISTIAN</a:t>
            </a:r>
          </a:p>
        </p:txBody>
      </p:sp>
    </p:spTree>
    <p:extLst>
      <p:ext uri="{BB962C8B-B14F-4D97-AF65-F5344CB8AC3E}">
        <p14:creationId xmlns:p14="http://schemas.microsoft.com/office/powerpoint/2010/main" val="1509240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IDENTIFICATION WITH JESUS</a:t>
            </a:r>
            <a:endParaRPr lang="en-US" cap="none" dirty="0">
              <a:latin typeface="Bahnschrift SemiBold SemiConden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136" y="2811590"/>
            <a:ext cx="9157728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True identification with Jesus in His death, burial and resurrection will lead to Christlikeness</a:t>
            </a:r>
          </a:p>
        </p:txBody>
      </p:sp>
    </p:spTree>
    <p:extLst>
      <p:ext uri="{BB962C8B-B14F-4D97-AF65-F5344CB8AC3E}">
        <p14:creationId xmlns:p14="http://schemas.microsoft.com/office/powerpoint/2010/main" val="8366601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BECOMING LIKE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368964"/>
            <a:ext cx="9441709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What about ambition?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When a person becomes like Christ they will not know it</a:t>
            </a:r>
          </a:p>
        </p:txBody>
      </p:sp>
    </p:spTree>
    <p:extLst>
      <p:ext uri="{BB962C8B-B14F-4D97-AF65-F5344CB8AC3E}">
        <p14:creationId xmlns:p14="http://schemas.microsoft.com/office/powerpoint/2010/main" val="24301018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MY KINGDOM GO</a:t>
            </a:r>
            <a:endParaRPr lang="en-US" cap="none" dirty="0">
              <a:latin typeface="Bahnschrift SemiBold SemiConden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392" y="2891103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We pray “Thy Kingdom Come! Thy will be done!”</a:t>
            </a:r>
          </a:p>
        </p:txBody>
      </p:sp>
    </p:spTree>
    <p:extLst>
      <p:ext uri="{BB962C8B-B14F-4D97-AF65-F5344CB8AC3E}">
        <p14:creationId xmlns:p14="http://schemas.microsoft.com/office/powerpoint/2010/main" val="16411029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TAKE UP YOUR CROSS</a:t>
            </a:r>
            <a:endParaRPr lang="en-US" cap="none" dirty="0">
              <a:latin typeface="Bahnschrift SemiBold SemiConden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392" y="2801651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Everyone may come, but only those</a:t>
            </a:r>
          </a:p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who choose to come</a:t>
            </a:r>
          </a:p>
        </p:txBody>
      </p:sp>
    </p:spTree>
    <p:extLst>
      <p:ext uri="{BB962C8B-B14F-4D97-AF65-F5344CB8AC3E}">
        <p14:creationId xmlns:p14="http://schemas.microsoft.com/office/powerpoint/2010/main" val="11010110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THE CONDITIONS</a:t>
            </a:r>
            <a:endParaRPr lang="en-US" cap="none" dirty="0">
              <a:latin typeface="Bahnschrift SemiBold SemiConden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392" y="2891103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What are the terms?</a:t>
            </a:r>
          </a:p>
        </p:txBody>
      </p:sp>
    </p:spTree>
    <p:extLst>
      <p:ext uri="{BB962C8B-B14F-4D97-AF65-F5344CB8AC3E}">
        <p14:creationId xmlns:p14="http://schemas.microsoft.com/office/powerpoint/2010/main" val="21002968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51" y="2161590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EACH ONE’S OWN CROSS</a:t>
            </a:r>
          </a:p>
        </p:txBody>
      </p:sp>
    </p:spTree>
    <p:extLst>
      <p:ext uri="{BB962C8B-B14F-4D97-AF65-F5344CB8AC3E}">
        <p14:creationId xmlns:p14="http://schemas.microsoft.com/office/powerpoint/2010/main" val="6261361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51" y="2370309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LOVING RIGHTEOUS, HATING EVIL</a:t>
            </a:r>
            <a:br>
              <a:rPr lang="en-US" sz="4400" dirty="0">
                <a:latin typeface="Bahnschrift SemiBold SemiConden" panose="020B0502040204020203" pitchFamily="34" charset="0"/>
              </a:rPr>
            </a:br>
            <a:r>
              <a:rPr lang="en-US" dirty="0">
                <a:latin typeface="Bahnschrift SemiBold SemiConden" panose="020B0502040204020203" pitchFamily="34" charset="0"/>
              </a:rPr>
              <a:t>(HEBREWS 1:9)</a:t>
            </a:r>
          </a:p>
        </p:txBody>
      </p:sp>
    </p:spTree>
    <p:extLst>
      <p:ext uri="{BB962C8B-B14F-4D97-AF65-F5344CB8AC3E}">
        <p14:creationId xmlns:p14="http://schemas.microsoft.com/office/powerpoint/2010/main" val="17979085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HATE SIN, LOVE THE SINNER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438537"/>
            <a:ext cx="9441709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Did Jesus hate sinners?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Did Jesus hate the evil and depravity that controlled the sinner?</a:t>
            </a:r>
          </a:p>
        </p:txBody>
      </p:sp>
    </p:spTree>
    <p:extLst>
      <p:ext uri="{BB962C8B-B14F-4D97-AF65-F5344CB8AC3E}">
        <p14:creationId xmlns:p14="http://schemas.microsoft.com/office/powerpoint/2010/main" val="260235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SUBSTITUTES FOR DISCIPLESHIP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332262"/>
            <a:ext cx="9291215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Pietism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Literalism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Zealous Religious Activity</a:t>
            </a:r>
          </a:p>
        </p:txBody>
      </p:sp>
    </p:spTree>
    <p:extLst>
      <p:ext uri="{BB962C8B-B14F-4D97-AF65-F5344CB8AC3E}">
        <p14:creationId xmlns:p14="http://schemas.microsoft.com/office/powerpoint/2010/main" val="25944352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51" y="2340492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WHY NOT PERSECUTION?</a:t>
            </a:r>
          </a:p>
        </p:txBody>
      </p:sp>
    </p:spTree>
    <p:extLst>
      <p:ext uri="{BB962C8B-B14F-4D97-AF65-F5344CB8AC3E}">
        <p14:creationId xmlns:p14="http://schemas.microsoft.com/office/powerpoint/2010/main" val="15122863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51" y="2340492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WE ARE TOLERANT OF EVIL</a:t>
            </a:r>
          </a:p>
        </p:txBody>
      </p:sp>
    </p:spTree>
    <p:extLst>
      <p:ext uri="{BB962C8B-B14F-4D97-AF65-F5344CB8AC3E}">
        <p14:creationId xmlns:p14="http://schemas.microsoft.com/office/powerpoint/2010/main" val="22675086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415" y="854214"/>
            <a:ext cx="9812216" cy="1323219"/>
          </a:xfrm>
        </p:spPr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BE HOLY!</a:t>
            </a:r>
            <a:br>
              <a:rPr lang="en-US" sz="4400" cap="none" dirty="0">
                <a:latin typeface="Bahnschrift SemiBold SemiConden" panose="020B0502040204020203" pitchFamily="34" charset="0"/>
              </a:rPr>
            </a:br>
            <a:r>
              <a:rPr lang="en-US" cap="none" dirty="0">
                <a:latin typeface="Bahnschrift SemiBold SemiConden" panose="020B0502040204020203" pitchFamily="34" charset="0"/>
              </a:rPr>
              <a:t>(1 PETER 1:15-16)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915" y="3187796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God’s commandments are not for us to judge</a:t>
            </a:r>
          </a:p>
        </p:txBody>
      </p:sp>
    </p:spTree>
    <p:extLst>
      <p:ext uri="{BB962C8B-B14F-4D97-AF65-F5344CB8AC3E}">
        <p14:creationId xmlns:p14="http://schemas.microsoft.com/office/powerpoint/2010/main" val="41408757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51" y="2340492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YOUR CHOICE</a:t>
            </a:r>
          </a:p>
        </p:txBody>
      </p:sp>
    </p:spTree>
    <p:extLst>
      <p:ext uri="{BB962C8B-B14F-4D97-AF65-F5344CB8AC3E}">
        <p14:creationId xmlns:p14="http://schemas.microsoft.com/office/powerpoint/2010/main" val="30181755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WHAT HOLINESS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299387"/>
            <a:ext cx="9441709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The word holiness occurs 650 times in the Bible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God himself is described by the adjective holy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Absence of holiness is given as a reason for not seeing God</a:t>
            </a:r>
          </a:p>
        </p:txBody>
      </p:sp>
    </p:spTree>
    <p:extLst>
      <p:ext uri="{BB962C8B-B14F-4D97-AF65-F5344CB8AC3E}">
        <p14:creationId xmlns:p14="http://schemas.microsoft.com/office/powerpoint/2010/main" val="39688779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WHAT DOES THE WORD HOLINESS</a:t>
            </a:r>
            <a:br>
              <a:rPr lang="en-US" sz="4400" cap="none" dirty="0">
                <a:latin typeface="Bahnschrift SemiBold SemiConden" panose="020B0502040204020203" pitchFamily="34" charset="0"/>
              </a:rPr>
            </a:br>
            <a:r>
              <a:rPr lang="en-US" sz="4400" cap="none" dirty="0">
                <a:latin typeface="Bahnschrift SemiBold SemiConden" panose="020B0502040204020203" pitchFamily="34" charset="0"/>
              </a:rPr>
              <a:t>REALLY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796345"/>
            <a:ext cx="9441709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Holiness in the Bible is a moral wholeness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It is not a negative standard of piety</a:t>
            </a:r>
          </a:p>
        </p:txBody>
      </p:sp>
    </p:spTree>
    <p:extLst>
      <p:ext uri="{BB962C8B-B14F-4D97-AF65-F5344CB8AC3E}">
        <p14:creationId xmlns:p14="http://schemas.microsoft.com/office/powerpoint/2010/main" val="40413299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51" y="2340492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PURSUING HOLINESS</a:t>
            </a:r>
          </a:p>
        </p:txBody>
      </p:sp>
    </p:spTree>
    <p:extLst>
      <p:ext uri="{BB962C8B-B14F-4D97-AF65-F5344CB8AC3E}">
        <p14:creationId xmlns:p14="http://schemas.microsoft.com/office/powerpoint/2010/main" val="19089245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51" y="2340492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SEEING HOLINESS</a:t>
            </a:r>
          </a:p>
        </p:txBody>
      </p:sp>
    </p:spTree>
    <p:extLst>
      <p:ext uri="{BB962C8B-B14F-4D97-AF65-F5344CB8AC3E}">
        <p14:creationId xmlns:p14="http://schemas.microsoft.com/office/powerpoint/2010/main" val="25594769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BEING HOLY</a:t>
            </a:r>
            <a:endParaRPr lang="en-US" cap="none" dirty="0">
              <a:latin typeface="Bahnschrift SemiBold SemiConden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392" y="2801651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Bring your life into line morally, so God</a:t>
            </a:r>
          </a:p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can make it holy</a:t>
            </a:r>
          </a:p>
        </p:txBody>
      </p:sp>
    </p:spTree>
    <p:extLst>
      <p:ext uri="{BB962C8B-B14F-4D97-AF65-F5344CB8AC3E}">
        <p14:creationId xmlns:p14="http://schemas.microsoft.com/office/powerpoint/2010/main" val="26493860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THE IMPORTANCE OF DEEDS </a:t>
            </a:r>
            <a:r>
              <a:rPr lang="en-US" sz="3600" cap="none" dirty="0">
                <a:latin typeface="Bahnschrift SemiBold SemiConden" panose="020B0502040204020203" pitchFamily="34" charset="0"/>
              </a:rPr>
              <a:t>(JAMES 2:20)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392" y="3070006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Christians are long on talk and short on conduct</a:t>
            </a:r>
          </a:p>
        </p:txBody>
      </p:sp>
    </p:spTree>
    <p:extLst>
      <p:ext uri="{BB962C8B-B14F-4D97-AF65-F5344CB8AC3E}">
        <p14:creationId xmlns:p14="http://schemas.microsoft.com/office/powerpoint/2010/main" val="3324985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MARKS OF A DISCIPLE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226752"/>
            <a:ext cx="9291215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Deep Reverence for Divine Things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Great Moral Sensitivity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Mighty Moral Discontent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Consuming Spiritual Hunger</a:t>
            </a:r>
          </a:p>
        </p:txBody>
      </p:sp>
    </p:spTree>
    <p:extLst>
      <p:ext uri="{BB962C8B-B14F-4D97-AF65-F5344CB8AC3E}">
        <p14:creationId xmlns:p14="http://schemas.microsoft.com/office/powerpoint/2010/main" val="24650109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WORDS ARE EASY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358" y="2806284"/>
            <a:ext cx="9511283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We settle for words because deeds are too costly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Deeds give body to words</a:t>
            </a:r>
          </a:p>
        </p:txBody>
      </p:sp>
    </p:spTree>
    <p:extLst>
      <p:ext uri="{BB962C8B-B14F-4D97-AF65-F5344CB8AC3E}">
        <p14:creationId xmlns:p14="http://schemas.microsoft.com/office/powerpoint/2010/main" val="29403747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FAITH IN ACTION</a:t>
            </a:r>
            <a:endParaRPr lang="en-US" sz="3600" cap="none" dirty="0">
              <a:latin typeface="Bahnschrift SemiBold SemiConden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392" y="3070006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True religion leads to moral action</a:t>
            </a:r>
          </a:p>
        </p:txBody>
      </p:sp>
    </p:spTree>
    <p:extLst>
      <p:ext uri="{BB962C8B-B14F-4D97-AF65-F5344CB8AC3E}">
        <p14:creationId xmlns:p14="http://schemas.microsoft.com/office/powerpoint/2010/main" val="18554386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51" y="2340492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PREPARING FOR HEAVEN</a:t>
            </a:r>
            <a:br>
              <a:rPr lang="en-US" sz="4400" dirty="0">
                <a:latin typeface="Bahnschrift SemiBold SemiConden" panose="020B0502040204020203" pitchFamily="34" charset="0"/>
              </a:rPr>
            </a:br>
            <a:r>
              <a:rPr lang="en-US" dirty="0">
                <a:latin typeface="Bahnschrift SemiBold SemiConden" panose="020B0502040204020203" pitchFamily="34" charset="0"/>
              </a:rPr>
              <a:t>(HEBREWS 11:10)</a:t>
            </a:r>
          </a:p>
        </p:txBody>
      </p:sp>
    </p:spTree>
    <p:extLst>
      <p:ext uri="{BB962C8B-B14F-4D97-AF65-F5344CB8AC3E}">
        <p14:creationId xmlns:p14="http://schemas.microsoft.com/office/powerpoint/2010/main" val="20168821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GOD’S OBJECTIVE IS OUR HOLINESS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299387"/>
            <a:ext cx="9441709" cy="345061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ahnschrift SemiBold SemiConden" panose="020B0502040204020203" pitchFamily="34" charset="0"/>
              </a:rPr>
              <a:t>God encourages every believer to follow after holiness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Holiness is not terrifying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We should want to be more like Jesus</a:t>
            </a:r>
          </a:p>
        </p:txBody>
      </p:sp>
    </p:spTree>
    <p:extLst>
      <p:ext uri="{BB962C8B-B14F-4D97-AF65-F5344CB8AC3E}">
        <p14:creationId xmlns:p14="http://schemas.microsoft.com/office/powerpoint/2010/main" val="19807799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51" y="2340492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TODAY WE MAY ENJOY GOD’S PRESENCE</a:t>
            </a:r>
          </a:p>
        </p:txBody>
      </p:sp>
    </p:spTree>
    <p:extLst>
      <p:ext uri="{BB962C8B-B14F-4D97-AF65-F5344CB8AC3E}">
        <p14:creationId xmlns:p14="http://schemas.microsoft.com/office/powerpoint/2010/main" val="21574024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HOLINESS TAKES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547869"/>
            <a:ext cx="9937241" cy="345061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3600" i="1" dirty="0">
                <a:latin typeface="Bahnschrift SemiBold SemiConden" panose="020B0502040204020203" pitchFamily="34" charset="0"/>
              </a:rPr>
              <a:t>“We live in a microwave world with a crock pot God” </a:t>
            </a:r>
            <a:r>
              <a:rPr lang="en-US" sz="3200" i="1" dirty="0">
                <a:latin typeface="Bahnschrift SemiBold SemiConden" panose="020B0502040204020203" pitchFamily="34" charset="0"/>
              </a:rPr>
              <a:t> -</a:t>
            </a:r>
            <a:r>
              <a:rPr lang="en-US" sz="3200" dirty="0">
                <a:latin typeface="Bahnschrift SemiBold SemiConden" panose="020B0502040204020203" pitchFamily="34" charset="0"/>
              </a:rPr>
              <a:t> Manny Arango</a:t>
            </a:r>
          </a:p>
          <a:p>
            <a:r>
              <a:rPr lang="en-US" sz="3600" dirty="0">
                <a:latin typeface="Bahnschrift SemiBold SemiConden" panose="020B0502040204020203" pitchFamily="34" charset="0"/>
              </a:rPr>
              <a:t>A disciple is one who is in training</a:t>
            </a:r>
          </a:p>
        </p:txBody>
      </p:sp>
    </p:spTree>
    <p:extLst>
      <p:ext uri="{BB962C8B-B14F-4D97-AF65-F5344CB8AC3E}">
        <p14:creationId xmlns:p14="http://schemas.microsoft.com/office/powerpoint/2010/main" val="1494353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WHAT WILL BE OUR RESPONSE?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2602868"/>
            <a:ext cx="10893286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>
                <a:latin typeface="Bahnschrift SemiBold SemiConden" panose="020B0502040204020203" pitchFamily="34" charset="0"/>
              </a:rPr>
              <a:t>“Immature Christians ask – God, what can you do for me?</a:t>
            </a:r>
          </a:p>
          <a:p>
            <a:pPr marL="0" indent="0" algn="ctr">
              <a:buNone/>
            </a:pPr>
            <a:r>
              <a:rPr lang="en-US" sz="3600" i="1" dirty="0">
                <a:latin typeface="Bahnschrift SemiBold SemiConden" panose="020B0502040204020203" pitchFamily="34" charset="0"/>
              </a:rPr>
              <a:t>Mature Christians ask – God, what can I do for you?”</a:t>
            </a:r>
          </a:p>
          <a:p>
            <a:pPr marL="0" indent="0" algn="r">
              <a:buNone/>
            </a:pPr>
            <a:r>
              <a:rPr lang="en-US" sz="3200" dirty="0">
                <a:latin typeface="Bahnschrift SemiBold SemiConden" panose="020B0502040204020203" pitchFamily="34" charset="0"/>
              </a:rPr>
              <a:t>– Manny Arango</a:t>
            </a:r>
          </a:p>
        </p:txBody>
      </p:sp>
    </p:spTree>
    <p:extLst>
      <p:ext uri="{BB962C8B-B14F-4D97-AF65-F5344CB8AC3E}">
        <p14:creationId xmlns:p14="http://schemas.microsoft.com/office/powerpoint/2010/main" val="33291537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GO AND TELL </a:t>
            </a:r>
            <a:r>
              <a:rPr lang="en-US" cap="none" dirty="0">
                <a:latin typeface="Bahnschrift SemiBold SemiConden" panose="020B0502040204020203" pitchFamily="34" charset="0"/>
              </a:rPr>
              <a:t>(MATTHEW 28:19)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392" y="2771836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We talk about the things that are closest</a:t>
            </a:r>
          </a:p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to our hearts</a:t>
            </a:r>
          </a:p>
        </p:txBody>
      </p:sp>
    </p:spTree>
    <p:extLst>
      <p:ext uri="{BB962C8B-B14F-4D97-AF65-F5344CB8AC3E}">
        <p14:creationId xmlns:p14="http://schemas.microsoft.com/office/powerpoint/2010/main" val="4794272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TELLING OTHERS</a:t>
            </a:r>
            <a:endParaRPr lang="en-US" cap="none" dirty="0">
              <a:latin typeface="Bahnschrift SemiBold SemiConden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392" y="2831470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Spiritual experiences must be shared</a:t>
            </a:r>
          </a:p>
        </p:txBody>
      </p:sp>
    </p:spTree>
    <p:extLst>
      <p:ext uri="{BB962C8B-B14F-4D97-AF65-F5344CB8AC3E}">
        <p14:creationId xmlns:p14="http://schemas.microsoft.com/office/powerpoint/2010/main" val="330673046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051" y="2340492"/>
            <a:ext cx="9661898" cy="165733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Disciples make disciples</a:t>
            </a:r>
          </a:p>
        </p:txBody>
      </p:sp>
    </p:spTree>
    <p:extLst>
      <p:ext uri="{BB962C8B-B14F-4D97-AF65-F5344CB8AC3E}">
        <p14:creationId xmlns:p14="http://schemas.microsoft.com/office/powerpoint/2010/main" val="2204467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TRUE AND FALSE DISCIPLES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332262"/>
            <a:ext cx="929121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>
                <a:latin typeface="Bahnschrift SemiBold SemiConden" panose="020B0502040204020203" pitchFamily="34" charset="0"/>
              </a:rPr>
              <a:t>“If you hold to my teaching, you are really my disciples.  Then you will know the truth, and the truth will set you free.”</a:t>
            </a:r>
          </a:p>
          <a:p>
            <a:pPr marL="0" indent="0" algn="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John 8:31-32</a:t>
            </a:r>
          </a:p>
        </p:txBody>
      </p:sp>
    </p:spTree>
    <p:extLst>
      <p:ext uri="{BB962C8B-B14F-4D97-AF65-F5344CB8AC3E}">
        <p14:creationId xmlns:p14="http://schemas.microsoft.com/office/powerpoint/2010/main" val="1580861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JESUS WAS GOD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648792"/>
            <a:ext cx="9291215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There are not a dozen “rights”.</a:t>
            </a:r>
          </a:p>
          <a:p>
            <a:pPr marL="0" indent="0" algn="ctr">
              <a:buNone/>
            </a:pPr>
            <a:r>
              <a:rPr lang="en-US" sz="3600" dirty="0">
                <a:latin typeface="Bahnschrift SemiBold SemiConden" panose="020B0502040204020203" pitchFamily="34" charset="0"/>
              </a:rPr>
              <a:t>There is only one “right”.</a:t>
            </a:r>
          </a:p>
        </p:txBody>
      </p:sp>
    </p:spTree>
    <p:extLst>
      <p:ext uri="{BB962C8B-B14F-4D97-AF65-F5344CB8AC3E}">
        <p14:creationId xmlns:p14="http://schemas.microsoft.com/office/powerpoint/2010/main" val="1768111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F360-7ABC-47D0-9318-653465700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92" y="416892"/>
            <a:ext cx="9291215" cy="1049235"/>
          </a:xfrm>
        </p:spPr>
        <p:txBody>
          <a:bodyPr>
            <a:normAutofit/>
          </a:bodyPr>
          <a:lstStyle/>
          <a:p>
            <a:r>
              <a:rPr lang="en-US" sz="4400" cap="none" dirty="0">
                <a:latin typeface="Bahnschrift SemiBold SemiConden" panose="020B0502040204020203" pitchFamily="34" charset="0"/>
              </a:rPr>
              <a:t>A TRUE DISCIPLE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FF56-53ED-4676-8E59-9968A5AF7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159" y="1615215"/>
            <a:ext cx="11005680" cy="4199727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Bahnschrift SemiBold SemiConden" panose="020B0502040204020203" pitchFamily="34" charset="0"/>
              </a:rPr>
              <a:t>Allowed the Word of God to search their heart</a:t>
            </a:r>
          </a:p>
          <a:p>
            <a:r>
              <a:rPr lang="en-US" sz="3000" dirty="0">
                <a:latin typeface="Bahnschrift SemiBold SemiConden" panose="020B0502040204020203" pitchFamily="34" charset="0"/>
              </a:rPr>
              <a:t>Felt the sense of personal sin and the need to be released from it</a:t>
            </a:r>
          </a:p>
          <a:p>
            <a:r>
              <a:rPr lang="en-US" sz="3000" dirty="0">
                <a:latin typeface="Bahnschrift SemiBold SemiConden" panose="020B0502040204020203" pitchFamily="34" charset="0"/>
              </a:rPr>
              <a:t>Believers that Jesus is the only one that can release them from guilt</a:t>
            </a:r>
          </a:p>
          <a:p>
            <a:r>
              <a:rPr lang="en-US" sz="3000" dirty="0">
                <a:latin typeface="Bahnschrift SemiBold SemiConden" panose="020B0502040204020203" pitchFamily="34" charset="0"/>
              </a:rPr>
              <a:t>Has committed themselves without reservation to Jesus</a:t>
            </a:r>
          </a:p>
          <a:p>
            <a:r>
              <a:rPr lang="en-US" sz="3000" dirty="0">
                <a:latin typeface="Bahnschrift SemiBold SemiConden" panose="020B0502040204020203" pitchFamily="34" charset="0"/>
              </a:rPr>
              <a:t>Does not consider Christianity a part-time commitment</a:t>
            </a:r>
          </a:p>
          <a:p>
            <a:r>
              <a:rPr lang="en-US" sz="3000" dirty="0">
                <a:latin typeface="Bahnschrift SemiBold SemiConden" panose="020B0502040204020203" pitchFamily="34" charset="0"/>
              </a:rPr>
              <a:t>Has reached the point of no return in their walk with Jesus</a:t>
            </a:r>
          </a:p>
        </p:txBody>
      </p:sp>
    </p:spTree>
    <p:extLst>
      <p:ext uri="{BB962C8B-B14F-4D97-AF65-F5344CB8AC3E}">
        <p14:creationId xmlns:p14="http://schemas.microsoft.com/office/powerpoint/2010/main" val="14208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9ACE-9A7C-4EFA-A94F-FD2066DA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527808"/>
            <a:ext cx="9291215" cy="1049235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Bahnschrift SemiBold SemiConden" panose="020B0502040204020203" pitchFamily="34" charset="0"/>
              </a:rPr>
              <a:t>False disciples</a:t>
            </a:r>
          </a:p>
        </p:txBody>
      </p:sp>
    </p:spTree>
    <p:extLst>
      <p:ext uri="{BB962C8B-B14F-4D97-AF65-F5344CB8AC3E}">
        <p14:creationId xmlns:p14="http://schemas.microsoft.com/office/powerpoint/2010/main" val="331886003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1036</Words>
  <Application>Microsoft Macintosh PowerPoint</Application>
  <PresentationFormat>Widescreen</PresentationFormat>
  <Paragraphs>159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Arial</vt:lpstr>
      <vt:lpstr>Bahnschrift SemiBold SemiConden</vt:lpstr>
      <vt:lpstr>Rockwell</vt:lpstr>
      <vt:lpstr>Gallery</vt:lpstr>
      <vt:lpstr>discipleship</vt:lpstr>
      <vt:lpstr>What does it mean to be a disciple of jesus Christ?</vt:lpstr>
      <vt:lpstr>Marks of discipleship</vt:lpstr>
      <vt:lpstr>SUBSTITUTES FOR DISCIPLESHIP</vt:lpstr>
      <vt:lpstr>MARKS OF A DISCIPLE</vt:lpstr>
      <vt:lpstr>TRUE AND FALSE DISCIPLES</vt:lpstr>
      <vt:lpstr>JESUS WAS GOD SPEAKING</vt:lpstr>
      <vt:lpstr>A TRUE DISCIPLE</vt:lpstr>
      <vt:lpstr>False disciples</vt:lpstr>
      <vt:lpstr>Personality-enamored disciples</vt:lpstr>
      <vt:lpstr>HALF DISCIPLES</vt:lpstr>
      <vt:lpstr>SHORT TERM disciples</vt:lpstr>
      <vt:lpstr>CHAMELEON DISCIPLES</vt:lpstr>
      <vt:lpstr>DISCIPLES WITH MULTIPLE LOVES</vt:lpstr>
      <vt:lpstr>TRUE DISCIPLES</vt:lpstr>
      <vt:lpstr>ACCEPTING CHRIST</vt:lpstr>
      <vt:lpstr>HOW DO I KNOW THAT I HAVE COME INTO A SAVING RELATIONSHIP WITH JESUS CHRIST?</vt:lpstr>
      <vt:lpstr>THREE ANSWERS</vt:lpstr>
      <vt:lpstr>“ACCEPT CHRIST” IS NOT FOUND IN THE BIBLE</vt:lpstr>
      <vt:lpstr>DEFINITION FOR ACCEPTING CHRIST</vt:lpstr>
      <vt:lpstr>TO ALL WHO RECEIVED HIM  (John 1:11-13)</vt:lpstr>
      <vt:lpstr>OBEDIENCE IS NOT AN OPTION (1 Peter 1:14)</vt:lpstr>
      <vt:lpstr>YOU CANNOT FACE TWO DIRECTIONS (Amos 3:3)</vt:lpstr>
      <vt:lpstr>SOME PROFESSING CHRISTIANS ARE NOT READY TO GIVE UP ALL, TO ATTAIN ALL</vt:lpstr>
      <vt:lpstr>REAL DISCIPLESHIP</vt:lpstr>
      <vt:lpstr>3 DIMENSIONS OF LIFE</vt:lpstr>
      <vt:lpstr>RENEW YOUR MIND</vt:lpstr>
      <vt:lpstr>CHOOSE WHICH DIRECTION TO FACE</vt:lpstr>
      <vt:lpstr>CRUCIFIED WITH CHRIST (GAL. 2:20)</vt:lpstr>
      <vt:lpstr>NO MIDDLE GROUND</vt:lpstr>
      <vt:lpstr>THE CALLING FOR EVERY CHRISTIAN</vt:lpstr>
      <vt:lpstr>IDENTIFICATION WITH JESUS</vt:lpstr>
      <vt:lpstr>BECOMING LIKE CHRIST</vt:lpstr>
      <vt:lpstr>MY KINGDOM GO</vt:lpstr>
      <vt:lpstr>TAKE UP YOUR CROSS</vt:lpstr>
      <vt:lpstr>THE CONDITIONS</vt:lpstr>
      <vt:lpstr>EACH ONE’S OWN CROSS</vt:lpstr>
      <vt:lpstr>LOVING RIGHTEOUS, HATING EVIL (HEBREWS 1:9)</vt:lpstr>
      <vt:lpstr>HATE SIN, LOVE THE SINNER</vt:lpstr>
      <vt:lpstr>WHY NOT PERSECUTION?</vt:lpstr>
      <vt:lpstr>WE ARE TOLERANT OF EVIL</vt:lpstr>
      <vt:lpstr>BE HOLY! (1 PETER 1:15-16)</vt:lpstr>
      <vt:lpstr>YOUR CHOICE</vt:lpstr>
      <vt:lpstr>WHAT HOLINESS IS</vt:lpstr>
      <vt:lpstr>WHAT DOES THE WORD HOLINESS REALLY MEAN?</vt:lpstr>
      <vt:lpstr>PURSUING HOLINESS</vt:lpstr>
      <vt:lpstr>SEEING HOLINESS</vt:lpstr>
      <vt:lpstr>BEING HOLY</vt:lpstr>
      <vt:lpstr>THE IMPORTANCE OF DEEDS (JAMES 2:20)</vt:lpstr>
      <vt:lpstr>WORDS ARE EASY</vt:lpstr>
      <vt:lpstr>FAITH IN ACTION</vt:lpstr>
      <vt:lpstr>PREPARING FOR HEAVEN (HEBREWS 11:10)</vt:lpstr>
      <vt:lpstr>GOD’S OBJECTIVE IS OUR HOLINESS</vt:lpstr>
      <vt:lpstr>TODAY WE MAY ENJOY GOD’S PRESENCE</vt:lpstr>
      <vt:lpstr>HOLINESS TAKES TIME</vt:lpstr>
      <vt:lpstr>WHAT WILL BE OUR RESPONSE?</vt:lpstr>
      <vt:lpstr>GO AND TELL (MATTHEW 28:19)</vt:lpstr>
      <vt:lpstr>TELLING OTHERS</vt:lpstr>
      <vt:lpstr>Disciples make disciples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discipleship</dc:title>
  <dc:creator>User1</dc:creator>
  <cp:lastModifiedBy>Leah McCullar</cp:lastModifiedBy>
  <cp:revision>23</cp:revision>
  <dcterms:created xsi:type="dcterms:W3CDTF">2019-02-06T04:48:49Z</dcterms:created>
  <dcterms:modified xsi:type="dcterms:W3CDTF">2019-02-06T21:24:47Z</dcterms:modified>
</cp:coreProperties>
</file>