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0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1" r:id="rId13"/>
    <p:sldId id="272" r:id="rId14"/>
    <p:sldId id="308" r:id="rId15"/>
    <p:sldId id="275" r:id="rId16"/>
    <p:sldId id="276" r:id="rId17"/>
    <p:sldId id="280" r:id="rId18"/>
    <p:sldId id="281" r:id="rId19"/>
    <p:sldId id="309" r:id="rId20"/>
    <p:sldId id="284" r:id="rId21"/>
    <p:sldId id="310" r:id="rId22"/>
    <p:sldId id="287" r:id="rId23"/>
    <p:sldId id="288" r:id="rId24"/>
    <p:sldId id="311" r:id="rId25"/>
    <p:sldId id="291" r:id="rId26"/>
    <p:sldId id="312" r:id="rId27"/>
    <p:sldId id="295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06" r:id="rId38"/>
    <p:sldId id="30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9" autoAdjust="0"/>
    <p:restoredTop sz="89932" autoAdjust="0"/>
  </p:normalViewPr>
  <p:slideViewPr>
    <p:cSldViewPr>
      <p:cViewPr varScale="1">
        <p:scale>
          <a:sx n="115" d="100"/>
          <a:sy n="115" d="100"/>
        </p:scale>
        <p:origin x="208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0AF3D-179D-46FC-9F63-0AA67E5CA47E}" type="datetimeFigureOut">
              <a:rPr lang="en-US" smtClean="0"/>
              <a:t>5/14/21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DF73C-DC5B-482F-B4CF-D4377E9A5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64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F73C-DC5B-482F-B4CF-D4377E9A50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54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F73C-DC5B-482F-B4CF-D4377E9A50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53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F73C-DC5B-482F-B4CF-D4377E9A50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57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F73C-DC5B-482F-B4CF-D4377E9A50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918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F73C-DC5B-482F-B4CF-D4377E9A500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1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F73C-DC5B-482F-B4CF-D4377E9A500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760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F73C-DC5B-482F-B4CF-D4377E9A500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21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F73C-DC5B-482F-B4CF-D4377E9A500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391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F73C-DC5B-482F-B4CF-D4377E9A500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680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F73C-DC5B-482F-B4CF-D4377E9A500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818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F73C-DC5B-482F-B4CF-D4377E9A500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06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F73C-DC5B-482F-B4CF-D4377E9A50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524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F73C-DC5B-482F-B4CF-D4377E9A500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71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F73C-DC5B-482F-B4CF-D4377E9A500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948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F73C-DC5B-482F-B4CF-D4377E9A500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524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F73C-DC5B-482F-B4CF-D4377E9A500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07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F73C-DC5B-482F-B4CF-D4377E9A50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8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F73C-DC5B-482F-B4CF-D4377E9A50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09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F73C-DC5B-482F-B4CF-D4377E9A50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96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F73C-DC5B-482F-B4CF-D4377E9A50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69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F73C-DC5B-482F-B4CF-D4377E9A50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13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F73C-DC5B-482F-B4CF-D4377E9A50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88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F73C-DC5B-482F-B4CF-D4377E9A50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8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B5D8-0339-4D3B-B62E-560CEBB1DC4F}" type="datetimeFigureOut">
              <a:rPr lang="en-US" smtClean="0"/>
              <a:t>5/14/21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B388-4522-4830-90D5-EADE70F383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B5D8-0339-4D3B-B62E-560CEBB1DC4F}" type="datetimeFigureOut">
              <a:rPr lang="en-US" smtClean="0"/>
              <a:t>5/14/21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B388-4522-4830-90D5-EADE70F38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B5D8-0339-4D3B-B62E-560CEBB1DC4F}" type="datetimeFigureOut">
              <a:rPr lang="en-US" smtClean="0"/>
              <a:t>5/14/21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B388-4522-4830-90D5-EADE70F38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B5D8-0339-4D3B-B62E-560CEBB1DC4F}" type="datetimeFigureOut">
              <a:rPr lang="en-US" smtClean="0"/>
              <a:t>5/14/21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B388-4522-4830-90D5-EADE70F38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B5D8-0339-4D3B-B62E-560CEBB1DC4F}" type="datetimeFigureOut">
              <a:rPr lang="en-US" smtClean="0"/>
              <a:t>5/14/21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04B388-4522-4830-90D5-EADE70F383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B5D8-0339-4D3B-B62E-560CEBB1DC4F}" type="datetimeFigureOut">
              <a:rPr lang="en-US" smtClean="0"/>
              <a:t>5/14/21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B388-4522-4830-90D5-EADE70F38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B5D8-0339-4D3B-B62E-560CEBB1DC4F}" type="datetimeFigureOut">
              <a:rPr lang="en-US" smtClean="0"/>
              <a:t>5/14/21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B388-4522-4830-90D5-EADE70F38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B5D8-0339-4D3B-B62E-560CEBB1DC4F}" type="datetimeFigureOut">
              <a:rPr lang="en-US" smtClean="0"/>
              <a:t>5/14/21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B388-4522-4830-90D5-EADE70F38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B5D8-0339-4D3B-B62E-560CEBB1DC4F}" type="datetimeFigureOut">
              <a:rPr lang="en-US" smtClean="0"/>
              <a:t>5/14/21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B388-4522-4830-90D5-EADE70F38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B5D8-0339-4D3B-B62E-560CEBB1DC4F}" type="datetimeFigureOut">
              <a:rPr lang="en-US" smtClean="0"/>
              <a:t>5/14/21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B388-4522-4830-90D5-EADE70F38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B5D8-0339-4D3B-B62E-560CEBB1DC4F}" type="datetimeFigureOut">
              <a:rPr lang="en-US" smtClean="0"/>
              <a:t>5/14/21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B388-4522-4830-90D5-EADE70F38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65B5D8-0339-4D3B-B62E-560CEBB1DC4F}" type="datetimeFigureOut">
              <a:rPr lang="en-US" smtClean="0"/>
              <a:t>5/14/21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04B388-4522-4830-90D5-EADE70F383B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4191000"/>
          </a:xfrm>
        </p:spPr>
        <p:txBody>
          <a:bodyPr>
            <a:normAutofit fontScale="90000"/>
          </a:bodyPr>
          <a:lstStyle/>
          <a:p>
            <a:r>
              <a:rPr lang="en-US" sz="8000" dirty="0">
                <a:solidFill>
                  <a:schemeClr val="bg1"/>
                </a:solidFill>
                <a:latin typeface="Agency FB" panose="020B0503020202020204" pitchFamily="34" charset="0"/>
              </a:rPr>
              <a:t>LET’S GET </a:t>
            </a:r>
            <a:br>
              <a:rPr lang="en-US" sz="8000" dirty="0">
                <a:solidFill>
                  <a:schemeClr val="bg1"/>
                </a:solidFill>
                <a:latin typeface="Agency FB" panose="020B0503020202020204" pitchFamily="34" charset="0"/>
              </a:rPr>
            </a:br>
            <a:r>
              <a:rPr lang="en-US" sz="13800" dirty="0">
                <a:solidFill>
                  <a:srgbClr val="C00000"/>
                </a:solidFill>
                <a:latin typeface="Agency FB" panose="020B0503020202020204" pitchFamily="34" charset="0"/>
              </a:rPr>
              <a:t>ORGANIZED</a:t>
            </a:r>
            <a:br>
              <a:rPr lang="en-US" sz="8000" dirty="0">
                <a:solidFill>
                  <a:srgbClr val="C00000"/>
                </a:solidFill>
                <a:latin typeface="Agency FB" panose="020B0503020202020204" pitchFamily="34" charset="0"/>
              </a:rPr>
            </a:br>
            <a:endParaRPr lang="en-US" sz="8000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182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C00000"/>
                </a:solidFill>
                <a:latin typeface="Agency FB" panose="020B0503020202020204" pitchFamily="34" charset="0"/>
              </a:rPr>
              <a:t>1.</a:t>
            </a:r>
            <a:r>
              <a:rPr lang="en-US" sz="6000" dirty="0">
                <a:solidFill>
                  <a:schemeClr val="bg1"/>
                </a:solidFill>
                <a:latin typeface="Agency FB" panose="020B0503020202020204" pitchFamily="34" charset="0"/>
              </a:rPr>
              <a:t>  You need a 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  <a:latin typeface="Agency FB" panose="020B0503020202020204" pitchFamily="34" charset="0"/>
              </a:rPr>
              <a:t>Start with the end in mind</a:t>
            </a:r>
          </a:p>
          <a:p>
            <a:r>
              <a:rPr lang="en-US" sz="4200" dirty="0">
                <a:solidFill>
                  <a:schemeClr val="bg1"/>
                </a:solidFill>
                <a:latin typeface="Agency FB" panose="020B0503020202020204" pitchFamily="34" charset="0"/>
              </a:rPr>
              <a:t>You must see it before it can come to pass</a:t>
            </a:r>
          </a:p>
          <a:p>
            <a:r>
              <a:rPr lang="en-US" sz="4200" dirty="0">
                <a:solidFill>
                  <a:schemeClr val="bg1"/>
                </a:solidFill>
                <a:latin typeface="Agency FB" panose="020B0503020202020204" pitchFamily="34" charset="0"/>
              </a:rPr>
              <a:t>Change how you see yourself and how you talk about yourself</a:t>
            </a:r>
            <a:endParaRPr lang="en-US" sz="42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744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C00000"/>
                </a:solidFill>
                <a:latin typeface="Agency FB" panose="020B0503020202020204" pitchFamily="34" charset="0"/>
              </a:rPr>
              <a:t>2.  </a:t>
            </a:r>
            <a:r>
              <a:rPr lang="en-US" sz="6000" dirty="0">
                <a:solidFill>
                  <a:schemeClr val="bg1"/>
                </a:solidFill>
                <a:latin typeface="Agency FB" panose="020B0503020202020204" pitchFamily="34" charset="0"/>
              </a:rPr>
              <a:t>You must live by priorities.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3105835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Agency FB" panose="020B0503020202020204" pitchFamily="34" charset="0"/>
              </a:rPr>
              <a:t>If you don’t have priorities, </a:t>
            </a:r>
            <a:br>
              <a:rPr lang="en-US" sz="6000" dirty="0">
                <a:solidFill>
                  <a:schemeClr val="bg1"/>
                </a:solidFill>
                <a:latin typeface="Agency FB" panose="020B0503020202020204" pitchFamily="34" charset="0"/>
              </a:rPr>
            </a:br>
            <a:r>
              <a:rPr lang="en-US" sz="6000" dirty="0">
                <a:solidFill>
                  <a:schemeClr val="bg1"/>
                </a:solidFill>
                <a:latin typeface="Agency FB" panose="020B0503020202020204" pitchFamily="34" charset="0"/>
              </a:rPr>
              <a:t>you can’t keep them.</a:t>
            </a:r>
            <a:endParaRPr lang="en-US" sz="60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11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gency FB" panose="020B0503020202020204" pitchFamily="34" charset="0"/>
              </a:rPr>
              <a:t>What are your priorities?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Agency FB" panose="020B0503020202020204" pitchFamily="34" charset="0"/>
              </a:rPr>
              <a:t>Do you have a list?</a:t>
            </a:r>
          </a:p>
          <a:p>
            <a:r>
              <a:rPr lang="en-US" sz="4400" dirty="0">
                <a:solidFill>
                  <a:schemeClr val="bg1"/>
                </a:solidFill>
                <a:latin typeface="Agency FB" panose="020B0503020202020204" pitchFamily="34" charset="0"/>
              </a:rPr>
              <a:t> Are they God’s priorities?</a:t>
            </a:r>
          </a:p>
          <a:p>
            <a:r>
              <a:rPr lang="en-US" sz="4400" dirty="0">
                <a:solidFill>
                  <a:schemeClr val="bg1"/>
                </a:solidFill>
                <a:latin typeface="Agency FB" panose="020B0503020202020204" pitchFamily="34" charset="0"/>
              </a:rPr>
              <a:t> Find someone that can hold you accountable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992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002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C00000"/>
                </a:solidFill>
                <a:latin typeface="Agency FB" panose="020B0503020202020204" pitchFamily="34" charset="0"/>
              </a:rPr>
              <a:t>3.</a:t>
            </a:r>
            <a:r>
              <a:rPr lang="en-US" sz="4800" dirty="0">
                <a:solidFill>
                  <a:schemeClr val="bg1"/>
                </a:solidFill>
                <a:latin typeface="Agency FB" panose="020B0503020202020204" pitchFamily="34" charset="0"/>
              </a:rPr>
              <a:t>  Understand all activities come under one of these areas of life: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51960"/>
          </a:xfrm>
        </p:spPr>
        <p:txBody>
          <a:bodyPr>
            <a:normAutofit lnSpcReduction="10000"/>
          </a:bodyPr>
          <a:lstStyle/>
          <a:p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Relationship with Christ</a:t>
            </a:r>
          </a:p>
          <a:p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Family</a:t>
            </a:r>
          </a:p>
          <a:p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Health/Exercise</a:t>
            </a:r>
          </a:p>
          <a:p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Work/Ministry</a:t>
            </a:r>
          </a:p>
          <a:p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Other ministry or work opportunities</a:t>
            </a:r>
          </a:p>
          <a:p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Personal or free time, hobbies, friends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14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C00000"/>
                </a:solidFill>
                <a:latin typeface="Agency FB" panose="020B0503020202020204" pitchFamily="34" charset="0"/>
              </a:rPr>
              <a:t>4.  </a:t>
            </a:r>
            <a:r>
              <a:rPr lang="en-US" sz="6000" dirty="0">
                <a:solidFill>
                  <a:schemeClr val="bg1"/>
                </a:solidFill>
                <a:latin typeface="Agency FB" panose="020B0503020202020204" pitchFamily="34" charset="0"/>
              </a:rPr>
              <a:t>Have a desire to change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Agency FB" panose="020B0503020202020204" pitchFamily="34" charset="0"/>
              </a:rPr>
              <a:t>Psalm 37:4  </a:t>
            </a:r>
            <a:br>
              <a:rPr lang="en-US" sz="4400" dirty="0">
                <a:solidFill>
                  <a:schemeClr val="bg1"/>
                </a:solidFill>
                <a:latin typeface="Agency FB" panose="020B050302020202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Agency FB" panose="020B0503020202020204" pitchFamily="34" charset="0"/>
              </a:rPr>
              <a:t>“Delight yourself in the LORD and He will give you the desires of your heart.”</a:t>
            </a:r>
          </a:p>
          <a:p>
            <a:r>
              <a:rPr lang="en-US" sz="4400" dirty="0">
                <a:solidFill>
                  <a:schemeClr val="bg1"/>
                </a:solidFill>
                <a:latin typeface="Agency FB" panose="020B0503020202020204" pitchFamily="34" charset="0"/>
              </a:rPr>
              <a:t>Get your “want to” right</a:t>
            </a:r>
            <a:endParaRPr lang="en-US" sz="44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755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>
                <a:solidFill>
                  <a:srgbClr val="C00000"/>
                </a:solidFill>
                <a:latin typeface="Agency FB" panose="020B0503020202020204" pitchFamily="34" charset="0"/>
              </a:rPr>
              <a:t>5.</a:t>
            </a:r>
            <a:r>
              <a:rPr lang="en-US" sz="6600" dirty="0">
                <a:solidFill>
                  <a:schemeClr val="bg1"/>
                </a:solidFill>
                <a:latin typeface="Agency FB" panose="020B0503020202020204" pitchFamily="34" charset="0"/>
              </a:rPr>
              <a:t>  The Right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 lnSpcReduction="10000"/>
          </a:bodyPr>
          <a:lstStyle/>
          <a:p>
            <a:r>
              <a:rPr lang="en-US" sz="4400" dirty="0">
                <a:solidFill>
                  <a:schemeClr val="bg1"/>
                </a:solidFill>
                <a:latin typeface="Agency FB" panose="020B0503020202020204" pitchFamily="34" charset="0"/>
              </a:rPr>
              <a:t>Buy yourself a calendar </a:t>
            </a:r>
            <a:br>
              <a:rPr lang="en-US" sz="4400" dirty="0">
                <a:solidFill>
                  <a:schemeClr val="bg1"/>
                </a:solidFill>
                <a:latin typeface="Agency FB" panose="020B050302020202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Agency FB" panose="020B0503020202020204" pitchFamily="34" charset="0"/>
              </a:rPr>
              <a:t>(or use your phone/computer)</a:t>
            </a:r>
          </a:p>
          <a:p>
            <a:r>
              <a:rPr lang="en-US" sz="4400" dirty="0">
                <a:solidFill>
                  <a:schemeClr val="bg1"/>
                </a:solidFill>
                <a:latin typeface="Agency FB" panose="020B0503020202020204" pitchFamily="34" charset="0"/>
              </a:rPr>
              <a:t>Buy yourself a watch</a:t>
            </a:r>
          </a:p>
          <a:p>
            <a:r>
              <a:rPr lang="en-US" sz="4400" dirty="0">
                <a:solidFill>
                  <a:schemeClr val="bg1"/>
                </a:solidFill>
                <a:latin typeface="Agency FB" panose="020B0503020202020204" pitchFamily="34" charset="0"/>
              </a:rPr>
              <a:t>Buy yourself a timer</a:t>
            </a:r>
          </a:p>
          <a:p>
            <a:r>
              <a:rPr lang="en-US" sz="4400" dirty="0">
                <a:solidFill>
                  <a:schemeClr val="bg1"/>
                </a:solidFill>
                <a:latin typeface="Agency FB" panose="020B0503020202020204" pitchFamily="34" charset="0"/>
              </a:rPr>
              <a:t>Own a computer (access to the internet)</a:t>
            </a:r>
          </a:p>
          <a:p>
            <a:r>
              <a:rPr lang="en-US" sz="4400" dirty="0">
                <a:solidFill>
                  <a:schemeClr val="bg1"/>
                </a:solidFill>
                <a:latin typeface="Agency FB" panose="020B0503020202020204" pitchFamily="34" charset="0"/>
              </a:rPr>
              <a:t>Have a cell phone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358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solidFill>
                  <a:srgbClr val="C00000"/>
                </a:solidFill>
                <a:latin typeface="Agency FB" panose="020B0503020202020204" pitchFamily="34" charset="0"/>
              </a:rPr>
              <a:t>6.  </a:t>
            </a:r>
            <a:r>
              <a:rPr lang="en-US" sz="4400" dirty="0">
                <a:solidFill>
                  <a:schemeClr val="bg1"/>
                </a:solidFill>
                <a:latin typeface="Agency FB" panose="020B0503020202020204" pitchFamily="34" charset="0"/>
              </a:rPr>
              <a:t>Develop a routine for the things you do (Not all habits are bad)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 fontScale="92500"/>
          </a:bodyPr>
          <a:lstStyle/>
          <a:p>
            <a:r>
              <a:rPr lang="en-US" sz="3900" dirty="0">
                <a:solidFill>
                  <a:schemeClr val="bg1"/>
                </a:solidFill>
                <a:latin typeface="Agency FB" panose="020B0503020202020204" pitchFamily="34" charset="0"/>
              </a:rPr>
              <a:t>Assign days and times that are the same each week</a:t>
            </a:r>
          </a:p>
          <a:p>
            <a:r>
              <a:rPr lang="en-US" sz="3900" dirty="0">
                <a:solidFill>
                  <a:schemeClr val="bg1"/>
                </a:solidFill>
                <a:latin typeface="Agency FB" panose="020B0503020202020204" pitchFamily="34" charset="0"/>
              </a:rPr>
              <a:t>Control your schedule; don’t let your schedule control you</a:t>
            </a:r>
          </a:p>
          <a:p>
            <a:pPr lvl="2"/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Make appointments</a:t>
            </a:r>
          </a:p>
          <a:p>
            <a:pPr lvl="2"/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Learn to say no</a:t>
            </a:r>
          </a:p>
          <a:p>
            <a:pPr lvl="2"/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Treat your time like it belongs to you</a:t>
            </a:r>
          </a:p>
          <a:p>
            <a:pPr lvl="2"/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Consider your time valuable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307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SINCE YOU ONLY GET </a:t>
            </a:r>
            <a:r>
              <a:rPr lang="en-US" sz="5400" dirty="0">
                <a:solidFill>
                  <a:srgbClr val="C00000"/>
                </a:solidFill>
                <a:latin typeface="Agency FB" panose="020B0503020202020204" pitchFamily="34" charset="0"/>
              </a:rPr>
              <a:t>24</a:t>
            </a:r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—</a:t>
            </a:r>
            <a:r>
              <a:rPr lang="en-US" sz="5400" dirty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b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HOW DO YOU MAKE THEM COUNT?</a:t>
            </a:r>
          </a:p>
        </p:txBody>
      </p:sp>
    </p:spTree>
    <p:extLst>
      <p:ext uri="{BB962C8B-B14F-4D97-AF65-F5344CB8AC3E}">
        <p14:creationId xmlns:p14="http://schemas.microsoft.com/office/powerpoint/2010/main" val="2588054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Agency FB" panose="020B0503020202020204" pitchFamily="34" charset="0"/>
              </a:rPr>
              <a:t>Planning (Calendar Events)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Events</a:t>
            </a:r>
          </a:p>
          <a:p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Deadlines</a:t>
            </a:r>
          </a:p>
          <a:p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Holidays, birthdays, anniversaries, school closings</a:t>
            </a:r>
          </a:p>
          <a:p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Meetings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52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Agency FB" panose="020B0503020202020204" pitchFamily="34" charset="0"/>
              </a:rPr>
              <a:t>Planning (Calendar Events)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Appointments</a:t>
            </a:r>
          </a:p>
          <a:p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Use color coded event banners</a:t>
            </a:r>
          </a:p>
          <a:p>
            <a:pPr lvl="2"/>
            <a:r>
              <a:rPr lang="en-US" sz="3400" dirty="0">
                <a:solidFill>
                  <a:schemeClr val="bg1"/>
                </a:solidFill>
                <a:latin typeface="Agency FB" panose="020B0503020202020204" pitchFamily="34" charset="0"/>
              </a:rPr>
              <a:t>Add a category for the areas of work/ministry and personal life</a:t>
            </a:r>
          </a:p>
          <a:p>
            <a:pPr lvl="2"/>
            <a:r>
              <a:rPr lang="en-US" sz="3400" dirty="0">
                <a:solidFill>
                  <a:schemeClr val="bg1"/>
                </a:solidFill>
                <a:latin typeface="Agency FB" panose="020B0503020202020204" pitchFamily="34" charset="0"/>
              </a:rPr>
              <a:t>Choose different colors to identify categories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32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>I WAS NOT BORN ORGANIZED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35052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Organization and Time Management are learned behaviors!</a:t>
            </a:r>
          </a:p>
        </p:txBody>
      </p:sp>
    </p:spTree>
    <p:extLst>
      <p:ext uri="{BB962C8B-B14F-4D97-AF65-F5344CB8AC3E}">
        <p14:creationId xmlns:p14="http://schemas.microsoft.com/office/powerpoint/2010/main" val="240043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Agency FB" panose="020B0503020202020204" pitchFamily="34" charset="0"/>
              </a:rPr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Reminders</a:t>
            </a:r>
          </a:p>
          <a:p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To do list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Assign a category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Set the priority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Assign the due date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Check repeat if it something you always do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Set alarm or reminder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527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Agency FB" panose="020B0503020202020204" pitchFamily="34" charset="0"/>
              </a:rPr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Note Items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Comments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Ideas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Records, numbers, etc.</a:t>
            </a:r>
          </a:p>
          <a:p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Never forget you can change the priority and date due for any item based on your life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410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5626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Never forget you can </a:t>
            </a:r>
            <a:r>
              <a:rPr lang="en-US" sz="5400" dirty="0">
                <a:solidFill>
                  <a:srgbClr val="C00000"/>
                </a:solidFill>
                <a:latin typeface="Agency FB" panose="020B0503020202020204" pitchFamily="34" charset="0"/>
              </a:rPr>
              <a:t>change</a:t>
            </a:r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 the priority and date due for any item based on your life.</a:t>
            </a:r>
          </a:p>
        </p:txBody>
      </p:sp>
    </p:spTree>
    <p:extLst>
      <p:ext uri="{BB962C8B-B14F-4D97-AF65-F5344CB8AC3E}">
        <p14:creationId xmlns:p14="http://schemas.microsoft.com/office/powerpoint/2010/main" val="3276221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Agency FB" panose="020B0503020202020204" pitchFamily="34" charset="0"/>
              </a:rPr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Identify time wasters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Save one hour a day for a year</a:t>
            </a:r>
          </a:p>
          <a:p>
            <a:pPr lvl="2"/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15 days or 2 weeks</a:t>
            </a:r>
          </a:p>
          <a:p>
            <a:pPr lvl="2"/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45--8 hour work days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Save two hours a day for a year</a:t>
            </a:r>
          </a:p>
          <a:p>
            <a:pPr lvl="2"/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1 month of 24 hour days</a:t>
            </a:r>
          </a:p>
          <a:p>
            <a:pPr lvl="2"/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3 months of 8 hour work days</a:t>
            </a:r>
          </a:p>
          <a:p>
            <a:pPr lvl="2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7795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Agency FB" panose="020B0503020202020204" pitchFamily="34" charset="0"/>
              </a:rPr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Agency FB" panose="020B0503020202020204" pitchFamily="34" charset="0"/>
              </a:rPr>
              <a:t>What was done</a:t>
            </a:r>
          </a:p>
          <a:p>
            <a:r>
              <a:rPr lang="en-US" sz="4400" dirty="0">
                <a:solidFill>
                  <a:schemeClr val="bg1"/>
                </a:solidFill>
                <a:latin typeface="Agency FB" panose="020B0503020202020204" pitchFamily="34" charset="0"/>
              </a:rPr>
              <a:t>Ways to improve yourself</a:t>
            </a:r>
          </a:p>
          <a:p>
            <a:r>
              <a:rPr lang="en-US" sz="4400" dirty="0">
                <a:solidFill>
                  <a:schemeClr val="bg1"/>
                </a:solidFill>
                <a:latin typeface="Agency FB" panose="020B0503020202020204" pitchFamily="34" charset="0"/>
              </a:rPr>
              <a:t>How do I need to spend the time I’m saving?</a:t>
            </a:r>
          </a:p>
        </p:txBody>
      </p:sp>
    </p:spTree>
    <p:extLst>
      <p:ext uri="{BB962C8B-B14F-4D97-AF65-F5344CB8AC3E}">
        <p14:creationId xmlns:p14="http://schemas.microsoft.com/office/powerpoint/2010/main" val="15273878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60438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Delegation:</a:t>
            </a:r>
            <a:b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Use the time of others!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5196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What are you doing someone else can do?</a:t>
            </a:r>
          </a:p>
          <a:p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What are you doing that’s keeping you from doing what only you can do?</a:t>
            </a:r>
          </a:p>
          <a:p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Help organize others so you can use their extra time</a:t>
            </a:r>
          </a:p>
        </p:txBody>
      </p:sp>
    </p:spTree>
    <p:extLst>
      <p:ext uri="{BB962C8B-B14F-4D97-AF65-F5344CB8AC3E}">
        <p14:creationId xmlns:p14="http://schemas.microsoft.com/office/powerpoint/2010/main" val="39678942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60438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Delegation:</a:t>
            </a:r>
            <a:b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Use the time of others!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 fontScale="92500"/>
          </a:bodyPr>
          <a:lstStyle/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Build a team</a:t>
            </a:r>
            <a:b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“The bigger your ministry the more time you must spend in leadership development.”  -Ed Young, Jr.</a:t>
            </a:r>
            <a:endParaRPr lang="en-US" sz="4000" dirty="0">
              <a:solidFill>
                <a:schemeClr val="bg1"/>
              </a:solidFill>
              <a:latin typeface="Agency FB" panose="020B0503020202020204" pitchFamily="34" charset="0"/>
            </a:endParaRP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Run and organize your ministry like it was double the size it is</a:t>
            </a:r>
            <a:b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“If you’ll do when you’re small what you would be forced to do when you’re big, you’ll get big.”  -Dr. Roy Hicks</a:t>
            </a:r>
            <a:b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</a:br>
            <a:endParaRPr lang="en-US" sz="36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6600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  <a:latin typeface="Agency FB" panose="020B0503020202020204" pitchFamily="34" charset="0"/>
              </a:rPr>
              <a:t>Top Ten List </a:t>
            </a:r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for EXCELLENCE in Life and Ministry Management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7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400" b="1" dirty="0">
                <a:solidFill>
                  <a:srgbClr val="C00000"/>
                </a:solidFill>
                <a:latin typeface="Agency FB" panose="020B0503020202020204" pitchFamily="34" charset="0"/>
              </a:rPr>
              <a:t>#10 </a:t>
            </a:r>
            <a:r>
              <a:rPr lang="en-US" sz="4400" b="1" dirty="0">
                <a:latin typeface="Agency FB" panose="020B0503020202020204" pitchFamily="34" charset="0"/>
              </a:rPr>
              <a:t>Account for your time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How did you spend your day? </a:t>
            </a:r>
            <a:b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What are you going to do about it tomorrow?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Write it and evaluate it</a:t>
            </a:r>
          </a:p>
          <a:p>
            <a:pPr lvl="1"/>
            <a:endParaRPr lang="en-US" sz="36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7196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  <a:latin typeface="Agency FB" panose="020B0503020202020204" pitchFamily="34" charset="0"/>
              </a:rPr>
              <a:t>Top Ten List </a:t>
            </a:r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for EXCELLENCE in Life and Ministry Management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7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400" b="1" dirty="0">
                <a:solidFill>
                  <a:srgbClr val="C00000"/>
                </a:solidFill>
                <a:latin typeface="Agency FB" panose="020B0503020202020204" pitchFamily="34" charset="0"/>
              </a:rPr>
              <a:t>#9 </a:t>
            </a:r>
            <a:r>
              <a:rPr lang="en-US" sz="4400" b="1" dirty="0">
                <a:latin typeface="Agency FB" panose="020B0503020202020204" pitchFamily="34" charset="0"/>
              </a:rPr>
              <a:t>Plan your time offensively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Act like your time belongs to you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Say no to the right things</a:t>
            </a:r>
          </a:p>
          <a:p>
            <a:pPr lvl="1"/>
            <a:endParaRPr lang="en-US" sz="36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8613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  <a:latin typeface="Agency FB" panose="020B0503020202020204" pitchFamily="34" charset="0"/>
              </a:rPr>
              <a:t>Top Ten List </a:t>
            </a:r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for EXCELLENCE in Life and Ministry Management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7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400" b="1" dirty="0">
                <a:solidFill>
                  <a:srgbClr val="C00000"/>
                </a:solidFill>
                <a:latin typeface="Agency FB" panose="020B0503020202020204" pitchFamily="34" charset="0"/>
              </a:rPr>
              <a:t>#8 </a:t>
            </a:r>
            <a:r>
              <a:rPr lang="en-US" sz="4400" b="1" dirty="0">
                <a:latin typeface="Agency FB" panose="020B0503020202020204" pitchFamily="34" charset="0"/>
              </a:rPr>
              <a:t>Keep your priorities in order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If you don’t have priorities; you can’t keep them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Make a list of your priorities in order of importance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Do you list by priorities?</a:t>
            </a:r>
          </a:p>
          <a:p>
            <a:pPr lvl="1"/>
            <a:endParaRPr lang="en-US" sz="36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9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gency FB" panose="020B0503020202020204" pitchFamily="34" charset="0"/>
              </a:rPr>
              <a:t>What does organization mean to you?</a:t>
            </a:r>
            <a:endParaRPr lang="en-US" sz="44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Mr. Webster: To arrange by systematic planning and united effort</a:t>
            </a:r>
          </a:p>
          <a:p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The vehicle that causes me to get everything done in my life and causes me to be ready for more</a:t>
            </a:r>
          </a:p>
        </p:txBody>
      </p:sp>
    </p:spTree>
    <p:extLst>
      <p:ext uri="{BB962C8B-B14F-4D97-AF65-F5344CB8AC3E}">
        <p14:creationId xmlns:p14="http://schemas.microsoft.com/office/powerpoint/2010/main" val="35556622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  <a:latin typeface="Agency FB" panose="020B0503020202020204" pitchFamily="34" charset="0"/>
              </a:rPr>
              <a:t>Top Ten List </a:t>
            </a:r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for EXCELLENCE in Life and Ministry Management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7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400" b="1" dirty="0">
                <a:solidFill>
                  <a:srgbClr val="C00000"/>
                </a:solidFill>
                <a:latin typeface="Agency FB" panose="020B0503020202020204" pitchFamily="34" charset="0"/>
              </a:rPr>
              <a:t>#7 </a:t>
            </a:r>
            <a:r>
              <a:rPr lang="en-US" sz="4400" b="1" dirty="0">
                <a:latin typeface="Agency FB" panose="020B0503020202020204" pitchFamily="34" charset="0"/>
              </a:rPr>
              <a:t>Delegate to the faithful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What are you doing someone else can do?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What is it only you can do?</a:t>
            </a:r>
          </a:p>
          <a:p>
            <a:pPr lvl="1"/>
            <a:endParaRPr lang="en-US" sz="36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3618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  <a:latin typeface="Agency FB" panose="020B0503020202020204" pitchFamily="34" charset="0"/>
              </a:rPr>
              <a:t>Top Ten List </a:t>
            </a:r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for EXCELLENCE in Life and Ministry Management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7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400" b="1" dirty="0">
                <a:solidFill>
                  <a:srgbClr val="C00000"/>
                </a:solidFill>
                <a:latin typeface="Agency FB" panose="020B0503020202020204" pitchFamily="34" charset="0"/>
              </a:rPr>
              <a:t>#6 </a:t>
            </a:r>
            <a:r>
              <a:rPr lang="en-US" sz="4400" b="1" dirty="0">
                <a:latin typeface="Agency FB" panose="020B0503020202020204" pitchFamily="34" charset="0"/>
              </a:rPr>
              <a:t>Plan for interruptions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When everything is said and done. There is more said than done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Things don’t always happen as you plan them</a:t>
            </a:r>
          </a:p>
          <a:p>
            <a:pPr marL="585216" lvl="1" indent="0">
              <a:buNone/>
            </a:pPr>
            <a:endParaRPr lang="en-US" sz="36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6797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  <a:latin typeface="Agency FB" panose="020B0503020202020204" pitchFamily="34" charset="0"/>
              </a:rPr>
              <a:t>Top Ten List </a:t>
            </a:r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for EXCELLENCE in Life and Ministry Management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7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400" b="1" dirty="0">
                <a:solidFill>
                  <a:srgbClr val="C00000"/>
                </a:solidFill>
                <a:latin typeface="Agency FB" panose="020B0503020202020204" pitchFamily="34" charset="0"/>
              </a:rPr>
              <a:t>#5 </a:t>
            </a:r>
            <a:r>
              <a:rPr lang="en-US" sz="4400" b="1" dirty="0">
                <a:latin typeface="Agency FB" panose="020B0503020202020204" pitchFamily="34" charset="0"/>
              </a:rPr>
              <a:t>Respond rather than react to crisis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There is more than one side to every story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It’s ok to say, “I’ll get back to you.”  </a:t>
            </a:r>
            <a:b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“I don’t know” is a smart answer</a:t>
            </a:r>
          </a:p>
          <a:p>
            <a:pPr marL="585216" lvl="1" indent="0">
              <a:buNone/>
            </a:pPr>
            <a:endParaRPr lang="en-US" sz="36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2423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  <a:latin typeface="Agency FB" panose="020B0503020202020204" pitchFamily="34" charset="0"/>
              </a:rPr>
              <a:t>Top Ten List </a:t>
            </a:r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for EXCELLENCE in Life and Ministry Management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7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400" b="1" dirty="0">
                <a:solidFill>
                  <a:srgbClr val="C00000"/>
                </a:solidFill>
                <a:latin typeface="Agency FB" panose="020B0503020202020204" pitchFamily="34" charset="0"/>
              </a:rPr>
              <a:t>#4 </a:t>
            </a:r>
            <a:r>
              <a:rPr lang="en-US" sz="4400" b="1" dirty="0">
                <a:latin typeface="Agency FB" panose="020B0503020202020204" pitchFamily="34" charset="0"/>
              </a:rPr>
              <a:t>Don’t Procrastinate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Do what you can do—don’t put it off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Learn to do more than one thing at a time</a:t>
            </a:r>
          </a:p>
          <a:p>
            <a:pPr lvl="2"/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Wait time: Go over notes, check email or voice mail</a:t>
            </a:r>
          </a:p>
          <a:p>
            <a:pPr lvl="2"/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Always have something to do or read with you</a:t>
            </a:r>
          </a:p>
          <a:p>
            <a:pPr lvl="2"/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Return phone calls and emails within 24 hours </a:t>
            </a:r>
          </a:p>
          <a:p>
            <a:pPr marL="905256" lvl="2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8129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  <a:latin typeface="Agency FB" panose="020B0503020202020204" pitchFamily="34" charset="0"/>
              </a:rPr>
              <a:t>Top Ten List </a:t>
            </a:r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for EXCELLENCE in Life and Ministry Management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7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400" b="1" dirty="0">
                <a:solidFill>
                  <a:srgbClr val="C00000"/>
                </a:solidFill>
                <a:latin typeface="Agency FB" panose="020B0503020202020204" pitchFamily="34" charset="0"/>
              </a:rPr>
              <a:t>#3 </a:t>
            </a:r>
            <a:r>
              <a:rPr lang="en-US" sz="4400" b="1" dirty="0">
                <a:latin typeface="Agency FB" panose="020B0503020202020204" pitchFamily="34" charset="0"/>
              </a:rPr>
              <a:t>Get some help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Read a book, listen to a cd/internet, get a mentor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Don’t try to reinvent the wheel </a:t>
            </a:r>
          </a:p>
          <a:p>
            <a:pPr marL="585216" lvl="1" indent="0">
              <a:buNone/>
            </a:pPr>
            <a:endParaRPr lang="en-US" sz="3600" dirty="0">
              <a:solidFill>
                <a:schemeClr val="bg1"/>
              </a:solidFill>
              <a:latin typeface="Agency FB" panose="020B0503020202020204" pitchFamily="34" charset="0"/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4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  <a:latin typeface="Agency FB" panose="020B0503020202020204" pitchFamily="34" charset="0"/>
              </a:rPr>
              <a:t>Top Ten List </a:t>
            </a:r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for EXCELLENCE in Life and Ministry Management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7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400" b="1" dirty="0">
                <a:solidFill>
                  <a:srgbClr val="C00000"/>
                </a:solidFill>
                <a:latin typeface="Agency FB" panose="020B0503020202020204" pitchFamily="34" charset="0"/>
              </a:rPr>
              <a:t>#2 </a:t>
            </a:r>
            <a:r>
              <a:rPr lang="en-US" sz="4400" b="1" dirty="0">
                <a:latin typeface="Agency FB" panose="020B0503020202020204" pitchFamily="34" charset="0"/>
              </a:rPr>
              <a:t>Plan for growth</a:t>
            </a:r>
            <a:br>
              <a:rPr lang="en-US" sz="4400" b="1" dirty="0">
                <a:latin typeface="Agency FB" panose="020B0503020202020204" pitchFamily="34" charset="0"/>
              </a:rPr>
            </a:br>
            <a:r>
              <a:rPr lang="en-US" sz="4400" b="1" dirty="0">
                <a:latin typeface="Agency FB" panose="020B0503020202020204" pitchFamily="34" charset="0"/>
              </a:rPr>
              <a:t>(People follow people with a plan)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Spiritually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Organizationally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</a:rPr>
              <a:t>Numerically</a:t>
            </a:r>
          </a:p>
          <a:p>
            <a:pPr marL="585216" lvl="1" indent="0">
              <a:buNone/>
            </a:pPr>
            <a:endParaRPr lang="en-US" sz="3600" dirty="0">
              <a:solidFill>
                <a:schemeClr val="bg1"/>
              </a:solidFill>
              <a:latin typeface="Agency FB" panose="020B0503020202020204" pitchFamily="34" charset="0"/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8727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  <a:latin typeface="Agency FB" panose="020B0503020202020204" pitchFamily="34" charset="0"/>
              </a:rPr>
              <a:t>Top Ten List </a:t>
            </a:r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for EXCELLENCE in Life and Ministry Management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185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6600" b="1" dirty="0">
                <a:solidFill>
                  <a:srgbClr val="C00000"/>
                </a:solidFill>
                <a:latin typeface="Agency FB" panose="020B0503020202020204" pitchFamily="34" charset="0"/>
              </a:rPr>
              <a:t>#1 </a:t>
            </a:r>
            <a:r>
              <a:rPr lang="en-US" sz="6600" b="1" dirty="0">
                <a:latin typeface="Agency FB" panose="020B0503020202020204" pitchFamily="34" charset="0"/>
              </a:rPr>
              <a:t>Pray</a:t>
            </a:r>
            <a:br>
              <a:rPr lang="en-US" sz="8800" b="1" dirty="0">
                <a:latin typeface="Agency FB" panose="020B0503020202020204" pitchFamily="34" charset="0"/>
              </a:rPr>
            </a:br>
            <a:endParaRPr lang="en-US" sz="7200" dirty="0">
              <a:solidFill>
                <a:schemeClr val="bg1"/>
              </a:solidFill>
              <a:latin typeface="Agency FB" panose="020B0503020202020204" pitchFamily="34" charset="0"/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5223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3434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“It’s not how many hours you spend working, but what you </a:t>
            </a:r>
            <a:r>
              <a:rPr lang="en-US" sz="5400" dirty="0">
                <a:solidFill>
                  <a:srgbClr val="C00000"/>
                </a:solidFill>
                <a:latin typeface="Agency FB" panose="020B0503020202020204" pitchFamily="34" charset="0"/>
              </a:rPr>
              <a:t>accomplish</a:t>
            </a:r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 that counts…”</a:t>
            </a:r>
            <a:b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Jim </a:t>
            </a:r>
            <a:r>
              <a:rPr lang="en-US" sz="5400" dirty="0" err="1">
                <a:solidFill>
                  <a:schemeClr val="bg1"/>
                </a:solidFill>
                <a:latin typeface="Agency FB" panose="020B0503020202020204" pitchFamily="34" charset="0"/>
              </a:rPr>
              <a:t>Widemen</a:t>
            </a:r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703896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76396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“Work </a:t>
            </a:r>
            <a:r>
              <a:rPr lang="en-US" sz="5400" dirty="0">
                <a:solidFill>
                  <a:srgbClr val="C00000"/>
                </a:solidFill>
                <a:latin typeface="Agency FB" panose="020B0503020202020204" pitchFamily="34" charset="0"/>
              </a:rPr>
              <a:t>Smarter</a:t>
            </a:r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—Not Harder!”</a:t>
            </a:r>
            <a:b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0"/>
              </a:rPr>
              <a:t>Joel Boyles and many others</a:t>
            </a:r>
          </a:p>
        </p:txBody>
      </p:sp>
    </p:spTree>
    <p:extLst>
      <p:ext uri="{BB962C8B-B14F-4D97-AF65-F5344CB8AC3E}">
        <p14:creationId xmlns:p14="http://schemas.microsoft.com/office/powerpoint/2010/main" val="3716700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dirty="0">
                <a:solidFill>
                  <a:schemeClr val="bg1"/>
                </a:solidFill>
                <a:latin typeface="Agency FB" panose="020B0503020202020204" pitchFamily="34" charset="0"/>
              </a:rPr>
              <a:t>Organization + Order =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Order was established by God</a:t>
            </a:r>
          </a:p>
          <a:p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Job 25:2  “Dominion and awe belong to God; He establishes order in the heights of heaven.”</a:t>
            </a:r>
          </a:p>
          <a:p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Order is arranging things by priority or importance.  Putting things where they need to be so they can benefit you.</a:t>
            </a:r>
          </a:p>
          <a:p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Prov. 28:2  “When a country is rebellious, it has many rulers, but a man of understanding and knowledge maintains order.”</a:t>
            </a:r>
          </a:p>
        </p:txBody>
      </p:sp>
    </p:spTree>
    <p:extLst>
      <p:ext uri="{BB962C8B-B14F-4D97-AF65-F5344CB8AC3E}">
        <p14:creationId xmlns:p14="http://schemas.microsoft.com/office/powerpoint/2010/main" val="3827452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gency FB" panose="020B0503020202020204" pitchFamily="34" charset="0"/>
              </a:rPr>
              <a:t>Management is the key to promotion (Mt. 25:14-23)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gency FB" panose="020B0503020202020204" pitchFamily="34" charset="0"/>
              </a:rPr>
              <a:t>“His master replied, Well done, good and faithful servant! You have been faithful with a few things; I will put you in charge of many things.  Come and share your master’s happiness!” </a:t>
            </a:r>
            <a:endParaRPr lang="en-US" sz="48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156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gency FB" panose="020B0503020202020204" pitchFamily="34" charset="0"/>
              </a:rPr>
              <a:t>Management is the key to promotion (Mt. 25:14-23)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040"/>
            <a:ext cx="8229600" cy="448056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Promotion isn’t just a title change or salary increase.  It’s being trusted with more.</a:t>
            </a:r>
          </a:p>
          <a:p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Managing small things well is an indicator of how you will handle more.</a:t>
            </a:r>
          </a:p>
        </p:txBody>
      </p:sp>
    </p:spTree>
    <p:extLst>
      <p:ext uri="{BB962C8B-B14F-4D97-AF65-F5344CB8AC3E}">
        <p14:creationId xmlns:p14="http://schemas.microsoft.com/office/powerpoint/2010/main" val="457100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gency FB" panose="020B0503020202020204" pitchFamily="34" charset="0"/>
              </a:rPr>
              <a:t>What you do not manage, you lose!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Money</a:t>
            </a:r>
          </a:p>
          <a:p>
            <a:r>
              <a:rPr lang="en-US" sz="4000" dirty="0">
                <a:solidFill>
                  <a:schemeClr val="bg1"/>
                </a:solidFill>
              </a:rPr>
              <a:t>Ministry</a:t>
            </a:r>
          </a:p>
          <a:p>
            <a:r>
              <a:rPr lang="en-US" sz="4000" dirty="0">
                <a:solidFill>
                  <a:schemeClr val="bg1"/>
                </a:solidFill>
              </a:rPr>
              <a:t>Family/Relationships</a:t>
            </a:r>
          </a:p>
          <a:p>
            <a:r>
              <a:rPr lang="en-US" sz="4000" dirty="0">
                <a:solidFill>
                  <a:schemeClr val="bg1"/>
                </a:solidFill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517448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gency FB" panose="020B0503020202020204" pitchFamily="34" charset="0"/>
              </a:rPr>
              <a:t>Being a </a:t>
            </a:r>
            <a:r>
              <a:rPr lang="en-US" sz="6000" dirty="0">
                <a:solidFill>
                  <a:srgbClr val="C00000"/>
                </a:solidFill>
                <a:latin typeface="Agency FB" panose="020B0503020202020204" pitchFamily="34" charset="0"/>
              </a:rPr>
              <a:t>bad manager </a:t>
            </a:r>
            <a:r>
              <a:rPr lang="en-US" sz="6000" dirty="0">
                <a:solidFill>
                  <a:schemeClr val="bg1"/>
                </a:solidFill>
                <a:latin typeface="Agency FB" panose="020B0503020202020204" pitchFamily="34" charset="0"/>
              </a:rPr>
              <a:t>is the same thing as being irresponsible!</a:t>
            </a:r>
          </a:p>
        </p:txBody>
      </p:sp>
    </p:spTree>
    <p:extLst>
      <p:ext uri="{BB962C8B-B14F-4D97-AF65-F5344CB8AC3E}">
        <p14:creationId xmlns:p14="http://schemas.microsoft.com/office/powerpoint/2010/main" val="3694989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gency FB" panose="020B0503020202020204" pitchFamily="34" charset="0"/>
              </a:rPr>
              <a:t>WHAT DO I NEED TO GET ORGANIZED?</a:t>
            </a:r>
          </a:p>
        </p:txBody>
      </p:sp>
    </p:spTree>
    <p:extLst>
      <p:ext uri="{BB962C8B-B14F-4D97-AF65-F5344CB8AC3E}">
        <p14:creationId xmlns:p14="http://schemas.microsoft.com/office/powerpoint/2010/main" val="3829206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2">
      <a:dk1>
        <a:sysClr val="windowText" lastClr="000000"/>
      </a:dk1>
      <a:lt1>
        <a:srgbClr val="000000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620</TotalTime>
  <Words>1243</Words>
  <Application>Microsoft Macintosh PowerPoint</Application>
  <PresentationFormat>On-screen Show (4:3)</PresentationFormat>
  <Paragraphs>173</Paragraphs>
  <Slides>38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Agency FB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LET’S GET  ORGANIZED </vt:lpstr>
      <vt:lpstr>I WAS NOT BORN ORGANIZED</vt:lpstr>
      <vt:lpstr>What does organization mean to you?</vt:lpstr>
      <vt:lpstr>Organization + Order = Management</vt:lpstr>
      <vt:lpstr>Management is the key to promotion (Mt. 25:14-23)</vt:lpstr>
      <vt:lpstr>Management is the key to promotion (Mt. 25:14-23)</vt:lpstr>
      <vt:lpstr>What you do not manage, you lose!</vt:lpstr>
      <vt:lpstr>Being a bad manager is the same thing as being irresponsible!</vt:lpstr>
      <vt:lpstr>WHAT DO I NEED TO GET ORGANIZED?</vt:lpstr>
      <vt:lpstr>1.  You need a vision</vt:lpstr>
      <vt:lpstr>2.  You must live by priorities.</vt:lpstr>
      <vt:lpstr>What are your priorities?</vt:lpstr>
      <vt:lpstr>3.  Understand all activities come under one of these areas of life:</vt:lpstr>
      <vt:lpstr>4.  Have a desire to change</vt:lpstr>
      <vt:lpstr>5.  The Right Tools</vt:lpstr>
      <vt:lpstr>6.  Develop a routine for the things you do (Not all habits are bad)</vt:lpstr>
      <vt:lpstr>SINCE YOU ONLY GET 24—  HOW DO YOU MAKE THEM COUNT?</vt:lpstr>
      <vt:lpstr>Planning (Calendar Events)</vt:lpstr>
      <vt:lpstr>Planning (Calendar Events)</vt:lpstr>
      <vt:lpstr>Preparation</vt:lpstr>
      <vt:lpstr>Preparation</vt:lpstr>
      <vt:lpstr>Never forget you can change the priority and date due for any item based on your life.</vt:lpstr>
      <vt:lpstr>Evaluation</vt:lpstr>
      <vt:lpstr>Evaluation</vt:lpstr>
      <vt:lpstr>Delegation: Use the time of others! </vt:lpstr>
      <vt:lpstr>Delegation: Use the time of others! </vt:lpstr>
      <vt:lpstr>Top Ten List for EXCELLENCE in Life and Ministry Management</vt:lpstr>
      <vt:lpstr>Top Ten List for EXCELLENCE in Life and Ministry Management</vt:lpstr>
      <vt:lpstr>Top Ten List for EXCELLENCE in Life and Ministry Management</vt:lpstr>
      <vt:lpstr>Top Ten List for EXCELLENCE in Life and Ministry Management</vt:lpstr>
      <vt:lpstr>Top Ten List for EXCELLENCE in Life and Ministry Management</vt:lpstr>
      <vt:lpstr>Top Ten List for EXCELLENCE in Life and Ministry Management</vt:lpstr>
      <vt:lpstr>Top Ten List for EXCELLENCE in Life and Ministry Management</vt:lpstr>
      <vt:lpstr>Top Ten List for EXCELLENCE in Life and Ministry Management</vt:lpstr>
      <vt:lpstr>Top Ten List for EXCELLENCE in Life and Ministry Management</vt:lpstr>
      <vt:lpstr>Top Ten List for EXCELLENCE in Life and Ministry Management</vt:lpstr>
      <vt:lpstr>“It’s not how many hours you spend working, but what you accomplish that counts…” Jim Widemen  </vt:lpstr>
      <vt:lpstr>“Work Smarter—Not Harder!” Joel Boyles and many others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</dc:creator>
  <cp:lastModifiedBy>Microsoft Office User</cp:lastModifiedBy>
  <cp:revision>65</cp:revision>
  <dcterms:created xsi:type="dcterms:W3CDTF">2014-01-08T17:56:25Z</dcterms:created>
  <dcterms:modified xsi:type="dcterms:W3CDTF">2021-05-14T14:43:19Z</dcterms:modified>
</cp:coreProperties>
</file>